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4" r:id="rId1"/>
    <p:sldMasterId id="2147484455" r:id="rId2"/>
    <p:sldMasterId id="2147484456" r:id="rId3"/>
    <p:sldMasterId id="2147484457" r:id="rId4"/>
    <p:sldMasterId id="2147484458" r:id="rId5"/>
    <p:sldMasterId id="2147484459" r:id="rId6"/>
    <p:sldMasterId id="2147484460" r:id="rId7"/>
    <p:sldMasterId id="2147484461" r:id="rId8"/>
  </p:sldMasterIdLst>
  <p:notesMasterIdLst>
    <p:notesMasterId r:id="rId29"/>
  </p:notesMasterIdLst>
  <p:handoutMasterIdLst>
    <p:handoutMasterId r:id="rId30"/>
  </p:handoutMasterIdLst>
  <p:sldIdLst>
    <p:sldId id="256" r:id="rId9"/>
    <p:sldId id="295" r:id="rId10"/>
    <p:sldId id="330" r:id="rId11"/>
    <p:sldId id="332" r:id="rId12"/>
    <p:sldId id="321" r:id="rId13"/>
    <p:sldId id="327" r:id="rId14"/>
    <p:sldId id="328" r:id="rId15"/>
    <p:sldId id="335" r:id="rId16"/>
    <p:sldId id="333" r:id="rId17"/>
    <p:sldId id="329" r:id="rId18"/>
    <p:sldId id="338" r:id="rId19"/>
    <p:sldId id="342" r:id="rId20"/>
    <p:sldId id="339" r:id="rId21"/>
    <p:sldId id="343" r:id="rId22"/>
    <p:sldId id="350" r:id="rId23"/>
    <p:sldId id="337" r:id="rId24"/>
    <p:sldId id="323" r:id="rId25"/>
    <p:sldId id="351" r:id="rId26"/>
    <p:sldId id="345" r:id="rId27"/>
    <p:sldId id="347" r:id="rId28"/>
  </p:sldIdLst>
  <p:sldSz cx="9144000" cy="6858000" type="screen4x3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3" autoAdjust="0"/>
    <p:restoredTop sz="83424" autoAdjust="0"/>
  </p:normalViewPr>
  <p:slideViewPr>
    <p:cSldViewPr snapToObjects="1">
      <p:cViewPr>
        <p:scale>
          <a:sx n="66" d="100"/>
          <a:sy n="66" d="100"/>
        </p:scale>
        <p:origin x="1166" y="178"/>
      </p:cViewPr>
      <p:guideLst>
        <p:guide orient="horz" pos="2151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0A128E8-B445-4AA9-897B-145F10E372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3FADEF-8B27-46B3-A100-BA176C6F0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BE395-9EBF-4D11-94E9-C71AB65322BD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BDB33-3441-44B5-8EF5-4045B94B7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A8330-89AB-45D4-9FFD-E7ED1C7FAA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4F103-0090-4652-AEA1-E41AA8283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039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79ED8-5EDE-4D9C-B624-CDA5D416B8B8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2F8FD-5CEE-4534-B84C-92933922B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290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-</a:t>
            </a:r>
            <a:fld id="{EBE46629-09EE-4395-B770-00C7B3849DCB}" type="slidenum">
              <a:rPr lang="ko-KR" altLang="en-US" smtClean="0"/>
              <a:pPr algn="ctr"/>
              <a:t>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38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fld id="{EBE46629-09EE-4395-B770-00C7B3849DCB}" type="slidenum">
              <a:rPr lang="ko-KR" altLang="en-US" smtClean="0"/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lang="en-US" altLang="ko-KR" dirty="0"/>
              <a:t>-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52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fld id="{EBE46629-09EE-4395-B770-00C7B3849DCB}" type="slidenum">
              <a:rPr lang="ko-KR" altLang="en-US" smtClean="0"/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lang="en-US" altLang="ko-KR" dirty="0"/>
              <a:t>-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36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fld id="{EBE46629-09EE-4395-B770-00C7B3849DCB}" type="slidenum">
              <a:rPr lang="ko-KR" altLang="en-US" smtClean="0"/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lang="en-US" altLang="ko-KR" dirty="0"/>
              <a:t>-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25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7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7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-</a:t>
            </a:r>
            <a:fld id="{EBE46629-09EE-4395-B770-00C7B3849DCB}" type="slidenum">
              <a:rPr lang="ko-KR" altLang="en-US" smtClean="0"/>
              <a:pPr algn="ctr"/>
              <a:t>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05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2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-</a:t>
            </a:r>
            <a:fld id="{EBE46629-09EE-4395-B770-00C7B3849DCB}" type="slidenum">
              <a:rPr lang="ko-KR" altLang="en-US" smtClean="0"/>
              <a:pPr algn="ctr"/>
              <a:t>5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1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21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fld id="{EBE46629-09EE-4395-B770-00C7B3849DCB}" type="slidenum">
              <a:rPr lang="ko-KR" altLang="en-US" smtClean="0"/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lang="en-US" altLang="ko-KR" dirty="0"/>
              <a:t>-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314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fld id="{EBE46629-09EE-4395-B770-00C7B3849DCB}" type="slidenum">
              <a:rPr lang="ko-KR" altLang="en-US" smtClean="0"/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lang="en-US" altLang="ko-KR" dirty="0"/>
              <a:t>-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85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274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2F8FD-5CEE-4534-B84C-92933922BE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73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141663"/>
            <a:ext cx="9144000" cy="2232025"/>
          </a:xfrm>
          <a:prstGeom prst="rect">
            <a:avLst/>
          </a:prstGeom>
          <a:gradFill rotWithShape="1">
            <a:gsLst>
              <a:gs pos="0">
                <a:srgbClr val="004386">
                  <a:gamma/>
                  <a:shade val="86275"/>
                  <a:invGamma/>
                </a:srgbClr>
              </a:gs>
              <a:gs pos="100000">
                <a:srgbClr val="004386">
                  <a:alpha val="70000"/>
                </a:srgbClr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973" y="6496844"/>
            <a:ext cx="17557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Italic"/>
                <a:cs typeface="Italic"/>
              </a:rPr>
              <a:t>정보통신공학과</a:t>
            </a:r>
            <a:endParaRPr kumimoji="0" lang="ko-KR" altLang="en-GB" sz="1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Italic"/>
              <a:cs typeface="Italic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19063" y="161925"/>
            <a:ext cx="13589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07-3D-COM-ISB-02</a:t>
            </a:r>
            <a:endParaRPr kumimoji="0" lang="ko-KR" altLang="en-US" sz="1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496844"/>
            <a:ext cx="936178" cy="3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7989" y="4078289"/>
            <a:ext cx="8641373" cy="1273175"/>
          </a:xfrm>
          <a:ln algn="ctr"/>
        </p:spPr>
        <p:txBody>
          <a:bodyPr anchor="ctr"/>
          <a:lstStyle>
            <a:lvl1pPr marL="0" indent="0">
              <a:spcBef>
                <a:spcPct val="0"/>
              </a:spcBef>
              <a:buFontTx/>
              <a:buNone/>
              <a:defRPr sz="2800" b="0" smtClean="0">
                <a:solidFill>
                  <a:schemeClr val="bg1"/>
                </a:solidFill>
                <a:latin typeface="Century Gothic" pitchFamily="34" charset="0"/>
                <a:ea typeface="휴먼엑스포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17989" y="3141664"/>
            <a:ext cx="8641373" cy="936625"/>
          </a:xfrm>
        </p:spPr>
        <p:txBody>
          <a:bodyPr/>
          <a:lstStyle>
            <a:lvl1pPr>
              <a:defRPr sz="4400" b="0" smtClean="0">
                <a:effectLst/>
                <a:latin typeface="Century Gothic" pitchFamily="34" charset="0"/>
                <a:ea typeface="휴먼엑스포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2910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0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56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9626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1523" cy="59626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97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170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3" y="6500813"/>
            <a:ext cx="7921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11" descr="S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6500813"/>
            <a:ext cx="11477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069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241846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4908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125855"/>
            <a:ext cx="8642985" cy="51123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451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310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7908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38665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44462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052513"/>
            <a:ext cx="4044462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3827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470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634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548572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748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21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020560" y="6579235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05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-15875" y="6647815"/>
            <a:ext cx="9160510" cy="635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:/Users/gygs2/AppData/Roaming/PolarisOffice/ETemp/23180_8955640/fImage7025624147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" y="6533515"/>
            <a:ext cx="804545" cy="260985"/>
          </a:xfrm>
          <a:prstGeom prst="rect">
            <a:avLst/>
          </a:prstGeom>
          <a:noFill/>
        </p:spPr>
      </p:pic>
      <p:cxnSp>
        <p:nvCxnSpPr>
          <p:cNvPr id="11" name="도형 10"/>
          <p:cNvCxnSpPr/>
          <p:nvPr/>
        </p:nvCxnSpPr>
        <p:spPr>
          <a:xfrm flipV="1">
            <a:off x="8244205" y="6647815"/>
            <a:ext cx="635" cy="210820"/>
          </a:xfrm>
          <a:prstGeom prst="line">
            <a:avLst/>
          </a:prstGeom>
          <a:noFill/>
          <a:ln w="9525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8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981075"/>
          </a:xfrm>
          <a:prstGeom prst="rect">
            <a:avLst/>
          </a:prstGeom>
          <a:gradFill rotWithShape="1">
            <a:gsLst>
              <a:gs pos="0">
                <a:srgbClr val="004386">
                  <a:gamma/>
                  <a:shade val="86275"/>
                  <a:invGamma/>
                </a:srgbClr>
              </a:gs>
              <a:gs pos="100000">
                <a:srgbClr val="004386">
                  <a:alpha val="70000"/>
                </a:srgbClr>
              </a:gs>
            </a:gsLst>
            <a:lin ang="0" scaled="1"/>
          </a:gra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955"/>
            <a:ext cx="8229600" cy="49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7500" y="1125855"/>
            <a:ext cx="8642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2025" y="6453505"/>
            <a:ext cx="2133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400" b="1"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A2F537A7-7280-4512-A20E-70ABCB7F63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0"/>
            <a:ext cx="28956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fontAlgn="auto" hangingPunct="0">
              <a:spcBef>
                <a:spcPts val="0"/>
              </a:spcBef>
              <a:spcAft>
                <a:spcPts val="0"/>
              </a:spcAft>
              <a:defRPr kumimoji="0" sz="1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pic>
        <p:nvPicPr>
          <p:cNvPr id="8202" name="그림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95" y="6501130"/>
            <a:ext cx="792480" cy="27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34" r:id="rId1"/>
    <p:sldLayoutId id="2147484435" r:id="rId2"/>
    <p:sldLayoutId id="2147484436" r:id="rId3"/>
    <p:sldLayoutId id="2147484437" r:id="rId4"/>
    <p:sldLayoutId id="2147484438" r:id="rId5"/>
    <p:sldLayoutId id="2147484439" r:id="rId6"/>
    <p:sldLayoutId id="2147484440" r:id="rId7"/>
    <p:sldLayoutId id="2147484441" r:id="rId8"/>
    <p:sldLayoutId id="2147484442" r:id="rId9"/>
    <p:sldLayoutId id="2147484443" r:id="rId10"/>
    <p:sldLayoutId id="2147484444" r:id="rId11"/>
    <p:sldLayoutId id="2147484445" r:id="rId12"/>
  </p:sldLayoutIdLst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HY헤드라인M" pitchFamily="18" charset="-127"/>
          <a:ea typeface="HY헤드라인M" pitchFamily="18" charset="-127"/>
        </a:defRPr>
      </a:lvl9pPr>
    </p:titleStyle>
    <p:bodyStyle>
      <a:lvl1pPr marL="265113" indent="-265113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28650" indent="-1841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982663" indent="-174625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339850" indent="-1778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700213" indent="-176213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ist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digikey.kr/ko/resources/conversion-calculators/conversion-calculator-resistor-color-code-5-band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95B64B-0E24-4618-89EB-98E0C32A0FDD}"/>
              </a:ext>
            </a:extLst>
          </p:cNvPr>
          <p:cNvSpPr/>
          <p:nvPr/>
        </p:nvSpPr>
        <p:spPr bwMode="auto">
          <a:xfrm>
            <a:off x="0" y="3141980"/>
            <a:ext cx="9144000" cy="223123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749" y="3141980"/>
            <a:ext cx="8641715" cy="9372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A-2 Measurement of </a:t>
            </a:r>
            <a:r>
              <a:rPr lang="en-US" altLang="ko-KR" sz="32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Resistance_Ohm's</a:t>
            </a:r>
            <a:r>
              <a:rPr lang="en-US" altLang="ko-KR" sz="3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law</a:t>
            </a:r>
            <a:endParaRPr lang="ko-KR" altLang="en-US" sz="3200" b="1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79834" y="4149080"/>
            <a:ext cx="525336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인하대학교 정보통신공학과</a:t>
            </a:r>
          </a:p>
          <a:p>
            <a:pPr algn="ctr" eaLnBrk="1" hangingPunct="1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2019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학기 정보통신기초설계실습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( ICE2006 - 002/003/004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분반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DMMì ëí ì´ë¯¸ì§ ê²ìê²°ê³¼">
            <a:extLst>
              <a:ext uri="{FF2B5EF4-FFF2-40B4-BE49-F238E27FC236}">
                <a16:creationId xmlns:a16="http://schemas.microsoft.com/office/drawing/2014/main" id="{2D9B7A8E-E341-432A-8459-19BCE799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" y="1098031"/>
            <a:ext cx="4919972" cy="57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705A6DE-1519-4690-BDA3-5315CC8A6A51}"/>
              </a:ext>
            </a:extLst>
          </p:cNvPr>
          <p:cNvSpPr/>
          <p:nvPr/>
        </p:nvSpPr>
        <p:spPr bwMode="auto">
          <a:xfrm>
            <a:off x="1952964" y="4112564"/>
            <a:ext cx="1106867" cy="11166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ADB6D4-53E4-4F6F-99D3-BB3EE10D5F52}"/>
              </a:ext>
            </a:extLst>
          </p:cNvPr>
          <p:cNvSpPr/>
          <p:nvPr/>
        </p:nvSpPr>
        <p:spPr>
          <a:xfrm>
            <a:off x="4048632" y="1165899"/>
            <a:ext cx="5095368" cy="181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로터리 스위치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-&gt; ‘</a:t>
            </a:r>
            <a:r>
              <a:rPr lang="el-GR" altLang="ko-KR" sz="2400" dirty="0">
                <a:latin typeface="맑은 고딕" charset="0"/>
                <a:ea typeface="맑은 고딕" charset="0"/>
              </a:rPr>
              <a:t>Ω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’</a:t>
            </a:r>
          </a:p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빨간색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Probe(+) -&gt;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‘</a:t>
            </a:r>
            <a:r>
              <a:rPr lang="el-GR" altLang="ko-KR" sz="2400" dirty="0">
                <a:latin typeface="맑은 고딕" charset="0"/>
                <a:ea typeface="맑은 고딕" charset="0"/>
              </a:rPr>
              <a:t>Ω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’</a:t>
            </a:r>
          </a:p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검정색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Probe(-) -&gt; ‘COM ’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2D82A-C282-4107-8503-324156A430B8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653E5AA-2BB6-47E3-A134-C54EBBEEA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881" y="155401"/>
            <a:ext cx="8230870" cy="6699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DMM </a:t>
            </a:r>
            <a:r>
              <a:rPr lang="ko-KR" altLang="en-US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사용법 </a:t>
            </a: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– </a:t>
            </a:r>
            <a:r>
              <a:rPr lang="ko-KR" altLang="en-US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저항</a:t>
            </a: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mode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로 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setting 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순서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 </a:t>
            </a:r>
            <a:endParaRPr lang="ko-KR" altLang="en-US" sz="3600" b="1" strike="noStrike" cap="none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735D4CE-1D15-4326-BA8F-FA03843CAD6C}"/>
              </a:ext>
            </a:extLst>
          </p:cNvPr>
          <p:cNvSpPr/>
          <p:nvPr/>
        </p:nvSpPr>
        <p:spPr bwMode="auto">
          <a:xfrm>
            <a:off x="2397789" y="5517232"/>
            <a:ext cx="662043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8390C41-C606-4C8C-98B1-E11FEAD65592}"/>
              </a:ext>
            </a:extLst>
          </p:cNvPr>
          <p:cNvSpPr/>
          <p:nvPr/>
        </p:nvSpPr>
        <p:spPr bwMode="auto">
          <a:xfrm>
            <a:off x="1441356" y="5117882"/>
            <a:ext cx="662043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5FFC411-F982-47F5-974C-F07F02F4C214}"/>
              </a:ext>
            </a:extLst>
          </p:cNvPr>
          <p:cNvSpPr/>
          <p:nvPr/>
        </p:nvSpPr>
        <p:spPr bwMode="auto">
          <a:xfrm>
            <a:off x="3515939" y="5654894"/>
            <a:ext cx="877131" cy="36613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430552-FA3B-4AA7-8822-712762BBA8A6}"/>
              </a:ext>
            </a:extLst>
          </p:cNvPr>
          <p:cNvGrpSpPr/>
          <p:nvPr/>
        </p:nvGrpSpPr>
        <p:grpSpPr>
          <a:xfrm>
            <a:off x="4349143" y="4031668"/>
            <a:ext cx="3159662" cy="2546985"/>
            <a:chOff x="4572000" y="3916080"/>
            <a:chExt cx="3159662" cy="254698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C6DCE72-4BF3-4FE5-B6A0-6B24263D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3916080"/>
              <a:ext cx="3159662" cy="254698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051C3CD-CBB4-4A16-81B4-1A3CAF587DA6}"/>
                </a:ext>
              </a:extLst>
            </p:cNvPr>
            <p:cNvSpPr/>
            <p:nvPr/>
          </p:nvSpPr>
          <p:spPr bwMode="auto">
            <a:xfrm>
              <a:off x="4723719" y="5517232"/>
              <a:ext cx="1443667" cy="72008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C56786-9132-4473-BF57-214EB5B38A2B}"/>
                </a:ext>
              </a:extLst>
            </p:cNvPr>
            <p:cNvSpPr/>
            <p:nvPr/>
          </p:nvSpPr>
          <p:spPr bwMode="auto">
            <a:xfrm>
              <a:off x="5998904" y="4717056"/>
              <a:ext cx="1443667" cy="72008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7756E74-546F-405E-B666-6F4D6AB8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14" y="1076325"/>
            <a:ext cx="3476625" cy="235267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E664542-9CBE-4A0E-A269-EA3E9E6A1245}"/>
              </a:ext>
            </a:extLst>
          </p:cNvPr>
          <p:cNvSpPr/>
          <p:nvPr/>
        </p:nvSpPr>
        <p:spPr bwMode="auto">
          <a:xfrm>
            <a:off x="1373502" y="1847036"/>
            <a:ext cx="1261723" cy="62068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C09ABC9-EC81-4150-94C8-2668652FFB5E}"/>
              </a:ext>
            </a:extLst>
          </p:cNvPr>
          <p:cNvSpPr/>
          <p:nvPr/>
        </p:nvSpPr>
        <p:spPr bwMode="auto">
          <a:xfrm rot="15861714">
            <a:off x="1565475" y="3060719"/>
            <a:ext cx="1361076" cy="36613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04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EAC4100-5D55-4884-9455-1FA89BA814A7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39AA05A-4DC9-472A-957A-AD977582A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36" y="120227"/>
            <a:ext cx="823087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  <a:effectLst/>
              </a:rPr>
              <a:t>저항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- Resistor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>
            <a:hlinkClick r:id="rId3"/>
            <a:extLst>
              <a:ext uri="{FF2B5EF4-FFF2-40B4-BE49-F238E27FC236}">
                <a16:creationId xmlns:a16="http://schemas.microsoft.com/office/drawing/2014/main" id="{39CFB1E1-83A3-48BF-85AC-BCC46EDF2FCB}"/>
              </a:ext>
            </a:extLst>
          </p:cNvPr>
          <p:cNvSpPr/>
          <p:nvPr/>
        </p:nvSpPr>
        <p:spPr>
          <a:xfrm>
            <a:off x="192164" y="1136129"/>
            <a:ext cx="8936140" cy="378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resistor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 is </a:t>
            </a:r>
            <a:r>
              <a:rPr lang="en-US" altLang="ko-KR" dirty="0">
                <a:latin typeface="Arial" panose="020B0604020202020204" pitchFamily="34" charset="0"/>
              </a:rPr>
              <a:t>a passive two-terminal electrical component that implements electrical resistance as a circuit element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In electronic circuits, resistors are used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to reduce current flow, adjust signal levels, to divide voltages, </a:t>
            </a:r>
            <a:r>
              <a:rPr lang="en-US" altLang="ko-KR" dirty="0">
                <a:latin typeface="Arial" panose="020B0604020202020204" pitchFamily="34" charset="0"/>
              </a:rPr>
              <a:t>bias active elements, and terminate transmission lines,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among other uses. High-power resistors that can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dissipate many watts of electrical power as heat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may be used as part of motor controls, in power distribution systems, or as test loads for</a:t>
            </a:r>
            <a:r>
              <a:rPr lang="en-US" altLang="ko-KR" dirty="0">
                <a:latin typeface="Arial" panose="020B0604020202020204" pitchFamily="34" charset="0"/>
              </a:rPr>
              <a:t> generators.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Fixed resistors have resistances that only change slightly with temperature</a:t>
            </a:r>
            <a:r>
              <a:rPr lang="en-US" altLang="ko-KR" dirty="0">
                <a:latin typeface="Arial" panose="020B0604020202020204" pitchFamily="34" charset="0"/>
              </a:rPr>
              <a:t>, time or operating voltage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Variable resistors can be used to adjust circuit elements (such as a volume control or a lamp dimmer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).                                         </a:t>
            </a:r>
            <a:r>
              <a:rPr lang="en-US" altLang="ko-KR" b="1" dirty="0">
                <a:solidFill>
                  <a:srgbClr val="FF0000"/>
                </a:solidFill>
              </a:rPr>
              <a:t>★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ref. https://en.wikipedia.org/wiki/Resistor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9F207A-4D49-4226-A54C-DB519B4A8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5063543"/>
            <a:ext cx="3768106" cy="16058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78ABB2-E33E-4AE5-83EE-FD8BD75BD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52" y="5073856"/>
            <a:ext cx="4102724" cy="159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token.com.tw/chip-resistor/image/chip_resistor_pwr.jpg">
            <a:extLst>
              <a:ext uri="{FF2B5EF4-FFF2-40B4-BE49-F238E27FC236}">
                <a16:creationId xmlns:a16="http://schemas.microsoft.com/office/drawing/2014/main" id="{ED57C642-99B1-4AD6-82FC-6A57212F2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06836"/>
            <a:ext cx="4015206" cy="210951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AC4100-5D55-4884-9455-1FA89BA814A7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566FD7-1577-4D61-8B69-1E8912407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308" y="3068960"/>
            <a:ext cx="2944641" cy="2556440"/>
          </a:xfrm>
          <a:prstGeom prst="rect">
            <a:avLst/>
          </a:prstGeom>
        </p:spPr>
      </p:pic>
      <p:pic>
        <p:nvPicPr>
          <p:cNvPr id="18" name="Picture 2" descr="ê°ë³ì í­ ê¸°í¸ì ëí ì´ë¯¸ì§ ê²ìê²°ê³¼">
            <a:extLst>
              <a:ext uri="{FF2B5EF4-FFF2-40B4-BE49-F238E27FC236}">
                <a16:creationId xmlns:a16="http://schemas.microsoft.com/office/drawing/2014/main" id="{17720398-D23E-4C87-BA41-12E52E8D9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26" y="1379914"/>
            <a:ext cx="2626129" cy="19099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esistor ì¢ë¥ì ëí ì´ë¯¸ì§ ê²ìê²°ê³¼">
            <a:extLst>
              <a:ext uri="{FF2B5EF4-FFF2-40B4-BE49-F238E27FC236}">
                <a16:creationId xmlns:a16="http://schemas.microsoft.com/office/drawing/2014/main" id="{8CA7763C-B457-472F-834C-BEEFBC8E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96268"/>
            <a:ext cx="4370253" cy="19857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00DA69-995B-42D6-83B0-931E7F605C11}"/>
              </a:ext>
            </a:extLst>
          </p:cNvPr>
          <p:cNvSpPr txBox="1"/>
          <p:nvPr/>
        </p:nvSpPr>
        <p:spPr>
          <a:xfrm>
            <a:off x="251520" y="1052736"/>
            <a:ext cx="279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고정</a:t>
            </a:r>
            <a:r>
              <a:rPr lang="en-US" altLang="ko-KR" b="1" dirty="0"/>
              <a:t> </a:t>
            </a:r>
            <a:r>
              <a:rPr lang="ko-KR" altLang="en-US" b="1" dirty="0"/>
              <a:t>저항</a:t>
            </a:r>
            <a:r>
              <a:rPr lang="en-US" altLang="ko-KR" b="1" dirty="0"/>
              <a:t>(fixed resistor)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1746EE-6538-400B-A8D1-23DF1035D99F}"/>
              </a:ext>
            </a:extLst>
          </p:cNvPr>
          <p:cNvSpPr txBox="1"/>
          <p:nvPr/>
        </p:nvSpPr>
        <p:spPr>
          <a:xfrm>
            <a:off x="4976010" y="1067739"/>
            <a:ext cx="3116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가변</a:t>
            </a:r>
            <a:r>
              <a:rPr lang="en-US" altLang="ko-KR" b="1" dirty="0"/>
              <a:t> </a:t>
            </a:r>
            <a:r>
              <a:rPr lang="ko-KR" altLang="en-US" b="1" dirty="0"/>
              <a:t>저항</a:t>
            </a:r>
            <a:r>
              <a:rPr lang="en-US" altLang="ko-KR" b="1" dirty="0"/>
              <a:t>(variable resistor)</a:t>
            </a:r>
            <a:endParaRPr lang="ko-KR" altLang="en-US" b="1" dirty="0"/>
          </a:p>
        </p:txBody>
      </p:sp>
      <p:pic>
        <p:nvPicPr>
          <p:cNvPr id="2052" name="Picture 4" descr="https://www.icbanq.com/images/semi/03_pic07.jpg">
            <a:extLst>
              <a:ext uri="{FF2B5EF4-FFF2-40B4-BE49-F238E27FC236}">
                <a16:creationId xmlns:a16="http://schemas.microsoft.com/office/drawing/2014/main" id="{B04533A7-F802-4AB8-AB0B-073AF7B6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71267"/>
            <a:ext cx="3600450" cy="16859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1BF3A8A-AAFF-4FC5-BA87-817568505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36" y="120227"/>
            <a:ext cx="823087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  <a:effectLst/>
              </a:rPr>
              <a:t>저항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– Resistor 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종류와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 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구조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22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4133CC-772F-4F8A-A68B-9D95BFD8F3A4}"/>
              </a:ext>
            </a:extLst>
          </p:cNvPr>
          <p:cNvSpPr txBox="1"/>
          <p:nvPr/>
        </p:nvSpPr>
        <p:spPr>
          <a:xfrm>
            <a:off x="457200" y="1122930"/>
            <a:ext cx="2376264" cy="40011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Carbon Resistor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247D1-BD7A-43AC-B572-E1D80168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425" y="1648837"/>
            <a:ext cx="3444727" cy="4221088"/>
          </a:xfrm>
          <a:prstGeom prst="rect">
            <a:avLst/>
          </a:prstGeom>
        </p:spPr>
      </p:pic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790707A7-C22A-4E9B-AB12-3F751E9B493E}"/>
              </a:ext>
            </a:extLst>
          </p:cNvPr>
          <p:cNvSpPr txBox="1"/>
          <p:nvPr/>
        </p:nvSpPr>
        <p:spPr>
          <a:xfrm>
            <a:off x="539552" y="6027437"/>
            <a:ext cx="425969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★ </a:t>
            </a:r>
            <a:r>
              <a:rPr lang="en-US" altLang="ko-KR" dirty="0"/>
              <a:t>Carbon</a:t>
            </a:r>
            <a:r>
              <a:rPr lang="ko-KR" altLang="en-US" dirty="0"/>
              <a:t>저항 계산기 </a:t>
            </a:r>
            <a:r>
              <a:rPr lang="en-US" altLang="ko-KR" dirty="0"/>
              <a:t>Site ( Digi-key 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A6276-02CD-44D1-9284-5D348DC63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473" y="1119207"/>
            <a:ext cx="1984591" cy="412055"/>
          </a:xfrm>
          <a:prstGeom prst="rect">
            <a:avLst/>
          </a:prstGeom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E88452C6-23B8-462F-9E8E-35118F7F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286" y="1603661"/>
            <a:ext cx="1318472" cy="103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4EBB59-2CDF-468D-B3E4-91644835A4C8}"/>
              </a:ext>
            </a:extLst>
          </p:cNvPr>
          <p:cNvSpPr txBox="1"/>
          <p:nvPr/>
        </p:nvSpPr>
        <p:spPr>
          <a:xfrm>
            <a:off x="6492982" y="1132211"/>
            <a:ext cx="2376264" cy="40011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칩 </a:t>
            </a:r>
            <a:r>
              <a:rPr lang="en-US" altLang="ko-KR" sz="2000" b="1" dirty="0"/>
              <a:t>SMD Resistor</a:t>
            </a:r>
            <a:endParaRPr lang="ko-KR" altLang="en-US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75BDCE-FF52-40E3-9F9C-9EE91BFC5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313" y="2636912"/>
            <a:ext cx="3126078" cy="15347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1274A-1CCF-4A2B-818D-CA12595DB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09" y="1648837"/>
            <a:ext cx="2519167" cy="42555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525506-BCAD-462E-86F6-D8DA771D1F9B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9BB2AE3-859B-4C6F-9E0E-0BCE9ED74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36" y="120227"/>
            <a:ext cx="823087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  <a:effectLst/>
              </a:rPr>
              <a:t>저항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– Resistor 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종류와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 value 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읽기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pic>
        <p:nvPicPr>
          <p:cNvPr id="15" name="Picture 2" descr="variable resistor ì½ê¸°ì ëí ì´ë¯¸ì§ ê²ìê²°ê³¼">
            <a:extLst>
              <a:ext uri="{FF2B5EF4-FFF2-40B4-BE49-F238E27FC236}">
                <a16:creationId xmlns:a16="http://schemas.microsoft.com/office/drawing/2014/main" id="{1CB86F80-EB7E-412B-9510-30D1BF7BB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303" y="4943161"/>
            <a:ext cx="2960185" cy="129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A12338-9590-4E2E-A396-0644479B781F}"/>
              </a:ext>
            </a:extLst>
          </p:cNvPr>
          <p:cNvSpPr txBox="1"/>
          <p:nvPr/>
        </p:nvSpPr>
        <p:spPr>
          <a:xfrm>
            <a:off x="5940152" y="4397042"/>
            <a:ext cx="3103088" cy="40011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가변</a:t>
            </a:r>
            <a:r>
              <a:rPr lang="en-US" altLang="ko-KR" sz="2000" b="1" dirty="0"/>
              <a:t> variable Resistor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58761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96A365E-A803-49C1-9E8C-FEF53CB67530}"/>
              </a:ext>
            </a:extLst>
          </p:cNvPr>
          <p:cNvSpPr txBox="1"/>
          <p:nvPr/>
        </p:nvSpPr>
        <p:spPr>
          <a:xfrm>
            <a:off x="323527" y="1181124"/>
            <a:ext cx="1872209" cy="4616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Ohm's law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B6A351-EE3C-45C2-A77E-9A7AD05A9435}"/>
              </a:ext>
            </a:extLst>
          </p:cNvPr>
          <p:cNvSpPr/>
          <p:nvPr/>
        </p:nvSpPr>
        <p:spPr>
          <a:xfrm>
            <a:off x="977215" y="3176027"/>
            <a:ext cx="81667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At</a:t>
            </a:r>
            <a:r>
              <a:rPr lang="ko-KR" altLang="en-US" dirty="0"/>
              <a:t> </a:t>
            </a:r>
            <a:r>
              <a:rPr lang="ko-KR" altLang="en-US" dirty="0" err="1"/>
              <a:t>any</a:t>
            </a:r>
            <a:r>
              <a:rPr lang="ko-KR" altLang="en-US" dirty="0"/>
              <a:t> </a:t>
            </a:r>
            <a:r>
              <a:rPr lang="ko-KR" altLang="en-US" dirty="0" err="1"/>
              <a:t>instant</a:t>
            </a:r>
            <a:r>
              <a:rPr lang="ko-KR" altLang="en-US" dirty="0"/>
              <a:t>,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power</a:t>
            </a:r>
            <a:r>
              <a:rPr lang="ko-KR" altLang="en-US" dirty="0"/>
              <a:t> </a:t>
            </a:r>
            <a:r>
              <a:rPr lang="ko-KR" altLang="en-US" dirty="0" err="1"/>
              <a:t>P</a:t>
            </a:r>
            <a:r>
              <a:rPr lang="ko-KR" altLang="en-US" dirty="0"/>
              <a:t> (</a:t>
            </a:r>
            <a:r>
              <a:rPr lang="ko-KR" altLang="en-US" dirty="0" err="1"/>
              <a:t>watts</a:t>
            </a:r>
            <a:r>
              <a:rPr lang="ko-KR" altLang="en-US" dirty="0"/>
              <a:t>) </a:t>
            </a:r>
            <a:r>
              <a:rPr lang="ko-KR" altLang="en-US" dirty="0" err="1"/>
              <a:t>consumed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resistor</a:t>
            </a:r>
            <a:r>
              <a:rPr lang="ko-KR" altLang="en-US" dirty="0"/>
              <a:t> of </a:t>
            </a:r>
            <a:r>
              <a:rPr lang="ko-KR" altLang="en-US" dirty="0" err="1"/>
              <a:t>resistance</a:t>
            </a:r>
            <a:r>
              <a:rPr lang="ko-KR" altLang="en-US" dirty="0"/>
              <a:t> </a:t>
            </a:r>
            <a:r>
              <a:rPr lang="ko-KR" altLang="en-US" dirty="0" err="1"/>
              <a:t>R</a:t>
            </a:r>
            <a:r>
              <a:rPr lang="ko-KR" altLang="en-US" dirty="0"/>
              <a:t> (</a:t>
            </a:r>
            <a:r>
              <a:rPr lang="ko-KR" altLang="en-US" dirty="0" err="1"/>
              <a:t>ohms</a:t>
            </a:r>
            <a:r>
              <a:rPr lang="ko-KR" altLang="en-US" dirty="0"/>
              <a:t>)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calculated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/>
              <a:t>: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where</a:t>
            </a:r>
            <a:r>
              <a:rPr lang="ko-KR" altLang="en-US" dirty="0"/>
              <a:t> </a:t>
            </a:r>
            <a:r>
              <a:rPr lang="ko-KR" altLang="en-US" dirty="0" err="1"/>
              <a:t>V</a:t>
            </a:r>
            <a:r>
              <a:rPr lang="ko-KR" altLang="en-US" dirty="0"/>
              <a:t> (</a:t>
            </a:r>
            <a:r>
              <a:rPr lang="ko-KR" altLang="en-US" dirty="0" err="1"/>
              <a:t>volts</a:t>
            </a:r>
            <a:r>
              <a:rPr lang="ko-KR" altLang="en-US" dirty="0"/>
              <a:t>)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voltage</a:t>
            </a:r>
            <a:r>
              <a:rPr lang="ko-KR" altLang="en-US" dirty="0"/>
              <a:t> </a:t>
            </a:r>
            <a:r>
              <a:rPr lang="ko-KR" altLang="en-US" dirty="0" err="1"/>
              <a:t>across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resistor</a:t>
            </a:r>
            <a:r>
              <a:rPr lang="ko-KR" altLang="en-US" dirty="0"/>
              <a:t> and </a:t>
            </a:r>
            <a:r>
              <a:rPr lang="ko-KR" altLang="en-US" dirty="0" err="1"/>
              <a:t>I</a:t>
            </a:r>
            <a:r>
              <a:rPr lang="ko-KR" altLang="en-US" dirty="0"/>
              <a:t> (</a:t>
            </a:r>
            <a:r>
              <a:rPr lang="ko-KR" altLang="en-US" dirty="0" err="1"/>
              <a:t>amps</a:t>
            </a:r>
            <a:r>
              <a:rPr lang="ko-KR" altLang="en-US" dirty="0"/>
              <a:t>)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current</a:t>
            </a:r>
            <a:r>
              <a:rPr lang="ko-KR" altLang="en-US" dirty="0"/>
              <a:t> </a:t>
            </a:r>
            <a:r>
              <a:rPr lang="ko-KR" altLang="en-US" dirty="0" err="1"/>
              <a:t>flowing</a:t>
            </a:r>
            <a:r>
              <a:rPr lang="ko-KR" altLang="en-US" dirty="0"/>
              <a:t> </a:t>
            </a:r>
            <a:r>
              <a:rPr lang="ko-KR" altLang="en-US" dirty="0" err="1"/>
              <a:t>through</a:t>
            </a:r>
            <a:r>
              <a:rPr lang="ko-KR" altLang="en-US" dirty="0"/>
              <a:t> </a:t>
            </a:r>
            <a:r>
              <a:rPr lang="ko-KR" altLang="en-US" dirty="0" err="1"/>
              <a:t>it</a:t>
            </a:r>
            <a:r>
              <a:rPr lang="ko-KR" altLang="en-US" dirty="0"/>
              <a:t>. </a:t>
            </a:r>
            <a:r>
              <a:rPr lang="ko-KR" altLang="en-US" dirty="0" err="1"/>
              <a:t>Using</a:t>
            </a:r>
            <a:r>
              <a:rPr lang="ko-KR" altLang="en-US" dirty="0"/>
              <a:t> </a:t>
            </a:r>
            <a:r>
              <a:rPr lang="ko-KR" altLang="en-US" dirty="0" err="1"/>
              <a:t>Ohm's</a:t>
            </a:r>
            <a:r>
              <a:rPr lang="ko-KR" altLang="en-US" dirty="0"/>
              <a:t> </a:t>
            </a:r>
            <a:r>
              <a:rPr lang="ko-KR" altLang="en-US" dirty="0" err="1"/>
              <a:t>law</a:t>
            </a:r>
            <a:r>
              <a:rPr lang="ko-KR" altLang="en-US" dirty="0"/>
              <a:t>,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two</a:t>
            </a:r>
            <a:r>
              <a:rPr lang="ko-KR" altLang="en-US" dirty="0"/>
              <a:t> </a:t>
            </a:r>
            <a:r>
              <a:rPr lang="ko-KR" altLang="en-US" dirty="0" err="1"/>
              <a:t>other</a:t>
            </a:r>
            <a:r>
              <a:rPr lang="ko-KR" altLang="en-US" dirty="0"/>
              <a:t> </a:t>
            </a:r>
            <a:r>
              <a:rPr lang="ko-KR" altLang="en-US" dirty="0" err="1"/>
              <a:t>forms</a:t>
            </a:r>
            <a:r>
              <a:rPr lang="ko-KR" altLang="en-US" dirty="0"/>
              <a:t> </a:t>
            </a:r>
            <a:r>
              <a:rPr lang="ko-KR" altLang="en-US" dirty="0" err="1"/>
              <a:t>can</a:t>
            </a:r>
            <a:r>
              <a:rPr lang="ko-KR" altLang="en-US" dirty="0"/>
              <a:t> </a:t>
            </a:r>
            <a:r>
              <a:rPr lang="ko-KR" altLang="en-US" dirty="0" err="1"/>
              <a:t>be</a:t>
            </a:r>
            <a:r>
              <a:rPr lang="ko-KR" altLang="en-US" dirty="0"/>
              <a:t> </a:t>
            </a:r>
            <a:r>
              <a:rPr lang="ko-KR" altLang="en-US" dirty="0" err="1"/>
              <a:t>derived</a:t>
            </a:r>
            <a:r>
              <a:rPr lang="ko-KR" altLang="en-US" dirty="0"/>
              <a:t>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686397-F254-4978-B595-E2429AD9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677" y="3632190"/>
            <a:ext cx="2500507" cy="6609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FDF173-39BA-4E5E-A0FB-A15F34E7F02C}"/>
              </a:ext>
            </a:extLst>
          </p:cNvPr>
          <p:cNvSpPr txBox="1"/>
          <p:nvPr/>
        </p:nvSpPr>
        <p:spPr>
          <a:xfrm>
            <a:off x="324474" y="2812866"/>
            <a:ext cx="1727245" cy="40011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소비전력</a:t>
            </a:r>
            <a:endParaRPr lang="ko-KR" altLang="en-US" sz="2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31A44B-3483-4610-8F5B-8CD2C76EACFF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5451555-22D0-4BEC-ADA7-B265F40B7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36" y="120227"/>
            <a:ext cx="823087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  <a:effectLst/>
              </a:rPr>
              <a:t>저항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– Ohm’s law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와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 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소비전력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2B1723-C75D-4252-A4C5-41D407646470}"/>
              </a:ext>
            </a:extLst>
          </p:cNvPr>
          <p:cNvSpPr/>
          <p:nvPr/>
        </p:nvSpPr>
        <p:spPr>
          <a:xfrm>
            <a:off x="2267744" y="1107457"/>
            <a:ext cx="66967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The </a:t>
            </a:r>
            <a:r>
              <a:rPr lang="ko-KR" altLang="en-US" dirty="0" err="1"/>
              <a:t>behaviour</a:t>
            </a:r>
            <a:r>
              <a:rPr lang="ko-KR" altLang="en-US" dirty="0"/>
              <a:t> of </a:t>
            </a:r>
            <a:r>
              <a:rPr lang="ko-KR" altLang="en-US" dirty="0" err="1"/>
              <a:t>an</a:t>
            </a:r>
            <a:r>
              <a:rPr lang="ko-KR" altLang="en-US" dirty="0"/>
              <a:t> </a:t>
            </a:r>
            <a:r>
              <a:rPr lang="ko-KR" altLang="en-US" dirty="0" err="1"/>
              <a:t>ideal</a:t>
            </a:r>
            <a:r>
              <a:rPr lang="ko-KR" altLang="en-US" dirty="0"/>
              <a:t> </a:t>
            </a:r>
            <a:r>
              <a:rPr lang="ko-KR" altLang="en-US" dirty="0" err="1"/>
              <a:t>resistor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dictated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relationship</a:t>
            </a:r>
            <a:r>
              <a:rPr lang="ko-KR" altLang="en-US" dirty="0"/>
              <a:t> </a:t>
            </a:r>
            <a:r>
              <a:rPr lang="ko-KR" altLang="en-US" dirty="0" err="1"/>
              <a:t>specified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Ohm's</a:t>
            </a:r>
            <a:r>
              <a:rPr lang="ko-KR" altLang="en-US" dirty="0"/>
              <a:t> </a:t>
            </a:r>
            <a:r>
              <a:rPr lang="ko-KR" altLang="en-US" dirty="0" err="1"/>
              <a:t>law</a:t>
            </a:r>
            <a:r>
              <a:rPr lang="ko-KR" altLang="en-US" dirty="0"/>
              <a:t>: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 err="1"/>
              <a:t>Ohm's</a:t>
            </a:r>
            <a:r>
              <a:rPr lang="ko-KR" altLang="en-US" dirty="0"/>
              <a:t> </a:t>
            </a:r>
            <a:r>
              <a:rPr lang="ko-KR" altLang="en-US" dirty="0" err="1"/>
              <a:t>law</a:t>
            </a:r>
            <a:r>
              <a:rPr lang="ko-KR" altLang="en-US" dirty="0"/>
              <a:t> </a:t>
            </a:r>
            <a:r>
              <a:rPr lang="ko-KR" altLang="en-US" dirty="0" err="1"/>
              <a:t>states</a:t>
            </a:r>
            <a:r>
              <a:rPr lang="ko-KR" altLang="en-US" dirty="0"/>
              <a:t> </a:t>
            </a:r>
            <a:r>
              <a:rPr lang="ko-KR" altLang="en-US" dirty="0" err="1"/>
              <a:t>that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voltage</a:t>
            </a:r>
            <a:r>
              <a:rPr lang="ko-KR" altLang="en-US" dirty="0"/>
              <a:t> (</a:t>
            </a:r>
            <a:r>
              <a:rPr lang="ko-KR" altLang="en-US" dirty="0" err="1"/>
              <a:t>V</a:t>
            </a:r>
            <a:r>
              <a:rPr lang="ko-KR" altLang="en-US" dirty="0"/>
              <a:t>) </a:t>
            </a:r>
            <a:r>
              <a:rPr lang="ko-KR" altLang="en-US" dirty="0" err="1"/>
              <a:t>across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resistor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proportional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current</a:t>
            </a:r>
            <a:r>
              <a:rPr lang="ko-KR" altLang="en-US" dirty="0"/>
              <a:t> (</a:t>
            </a:r>
            <a:r>
              <a:rPr lang="ko-KR" altLang="en-US" dirty="0" err="1"/>
              <a:t>I</a:t>
            </a:r>
            <a:r>
              <a:rPr lang="ko-KR" altLang="en-US" dirty="0"/>
              <a:t>), </a:t>
            </a:r>
            <a:r>
              <a:rPr lang="ko-KR" altLang="en-US" dirty="0" err="1"/>
              <a:t>where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constant</a:t>
            </a:r>
            <a:r>
              <a:rPr lang="ko-KR" altLang="en-US" dirty="0"/>
              <a:t> of </a:t>
            </a:r>
            <a:r>
              <a:rPr lang="ko-KR" altLang="en-US" dirty="0" err="1"/>
              <a:t>proportionality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resistance</a:t>
            </a:r>
            <a:r>
              <a:rPr lang="ko-KR" altLang="en-US" dirty="0"/>
              <a:t> (</a:t>
            </a:r>
            <a:r>
              <a:rPr lang="ko-KR" altLang="en-US" dirty="0" err="1"/>
              <a:t>R</a:t>
            </a:r>
            <a:r>
              <a:rPr lang="ko-KR" altLang="en-US" dirty="0"/>
              <a:t>).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15C16-67FF-43B4-9840-4F251E3B9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677" y="1868115"/>
            <a:ext cx="1743075" cy="3333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6F4B27-B0F6-463F-9A36-F1834AB6B625}"/>
              </a:ext>
            </a:extLst>
          </p:cNvPr>
          <p:cNvSpPr/>
          <p:nvPr/>
        </p:nvSpPr>
        <p:spPr>
          <a:xfrm>
            <a:off x="977215" y="5085184"/>
            <a:ext cx="81510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Resistors</a:t>
            </a:r>
            <a:r>
              <a:rPr lang="ko-KR" altLang="en-US" dirty="0"/>
              <a:t> </a:t>
            </a:r>
            <a:r>
              <a:rPr lang="ko-KR" altLang="en-US" dirty="0" err="1"/>
              <a:t>are</a:t>
            </a:r>
            <a:r>
              <a:rPr lang="ko-KR" altLang="en-US" dirty="0"/>
              <a:t> </a:t>
            </a:r>
            <a:r>
              <a:rPr lang="ko-KR" altLang="en-US" dirty="0" err="1"/>
              <a:t>rated</a:t>
            </a:r>
            <a:r>
              <a:rPr lang="ko-KR" altLang="en-US" dirty="0"/>
              <a:t> </a:t>
            </a:r>
            <a:r>
              <a:rPr lang="ko-KR" altLang="en-US" b="1" dirty="0" err="1"/>
              <a:t>according</a:t>
            </a:r>
            <a:r>
              <a:rPr lang="ko-KR" altLang="en-US" b="1" dirty="0"/>
              <a:t> </a:t>
            </a:r>
            <a:r>
              <a:rPr lang="ko-KR" altLang="en-US" b="1" dirty="0" err="1"/>
              <a:t>to</a:t>
            </a:r>
            <a:r>
              <a:rPr lang="ko-KR" altLang="en-US" b="1" dirty="0"/>
              <a:t> </a:t>
            </a:r>
            <a:r>
              <a:rPr lang="ko-KR" altLang="en-US" b="1" dirty="0" err="1"/>
              <a:t>their</a:t>
            </a:r>
            <a:r>
              <a:rPr lang="ko-KR" altLang="en-US" b="1" dirty="0"/>
              <a:t> </a:t>
            </a:r>
            <a:r>
              <a:rPr lang="ko-KR" altLang="en-US" b="1" dirty="0" err="1"/>
              <a:t>maximum</a:t>
            </a:r>
            <a:r>
              <a:rPr lang="ko-KR" altLang="en-US" b="1" dirty="0"/>
              <a:t> </a:t>
            </a:r>
            <a:r>
              <a:rPr lang="ko-KR" altLang="en-US" b="1" dirty="0" err="1"/>
              <a:t>power</a:t>
            </a:r>
            <a:r>
              <a:rPr lang="ko-KR" altLang="en-US" b="1" dirty="0"/>
              <a:t> </a:t>
            </a:r>
            <a:r>
              <a:rPr lang="ko-KR" altLang="en-US" b="1" dirty="0" err="1"/>
              <a:t>dissipation</a:t>
            </a:r>
            <a:r>
              <a:rPr lang="ko-KR" altLang="en-US" dirty="0"/>
              <a:t>. </a:t>
            </a:r>
            <a:r>
              <a:rPr lang="ko-KR" altLang="en-US" dirty="0" err="1"/>
              <a:t>Discrete</a:t>
            </a:r>
            <a:r>
              <a:rPr lang="ko-KR" altLang="en-US" dirty="0"/>
              <a:t> </a:t>
            </a:r>
            <a:r>
              <a:rPr lang="ko-KR" altLang="en-US" dirty="0" err="1"/>
              <a:t>resistors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solid-state</a:t>
            </a:r>
            <a:r>
              <a:rPr lang="ko-KR" altLang="en-US" dirty="0"/>
              <a:t> </a:t>
            </a:r>
            <a:r>
              <a:rPr lang="ko-KR" altLang="en-US" dirty="0" err="1"/>
              <a:t>electronic</a:t>
            </a:r>
            <a:r>
              <a:rPr lang="ko-KR" altLang="en-US" dirty="0"/>
              <a:t> </a:t>
            </a:r>
            <a:r>
              <a:rPr lang="ko-KR" altLang="en-US" dirty="0" err="1"/>
              <a:t>systems</a:t>
            </a:r>
            <a:r>
              <a:rPr lang="ko-KR" altLang="en-US" dirty="0"/>
              <a:t> </a:t>
            </a:r>
            <a:r>
              <a:rPr lang="ko-KR" altLang="en-US" dirty="0" err="1"/>
              <a:t>are</a:t>
            </a:r>
            <a:r>
              <a:rPr lang="ko-KR" altLang="en-US" dirty="0"/>
              <a:t> </a:t>
            </a:r>
            <a:r>
              <a:rPr lang="ko-KR" altLang="en-US" dirty="0" err="1"/>
              <a:t>typically</a:t>
            </a:r>
            <a:r>
              <a:rPr lang="ko-KR" altLang="en-US" dirty="0"/>
              <a:t> </a:t>
            </a:r>
            <a:r>
              <a:rPr lang="ko-KR" altLang="en-US" dirty="0" err="1"/>
              <a:t>rated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1/1</a:t>
            </a:r>
            <a:r>
              <a:rPr lang="en-US" altLang="ko-KR" dirty="0"/>
              <a:t>6</a:t>
            </a:r>
            <a:r>
              <a:rPr lang="ko-KR" altLang="en-US" dirty="0"/>
              <a:t>, 1/8, </a:t>
            </a:r>
            <a:r>
              <a:rPr lang="ko-KR" altLang="en-US" dirty="0" err="1"/>
              <a:t>or</a:t>
            </a:r>
            <a:r>
              <a:rPr lang="ko-KR" altLang="en-US" dirty="0"/>
              <a:t> 1/4 </a:t>
            </a:r>
            <a:r>
              <a:rPr lang="ko-KR" altLang="en-US" dirty="0" err="1"/>
              <a:t>watt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995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B6A351-EE3C-45C2-A77E-9A7AD05A9435}"/>
              </a:ext>
            </a:extLst>
          </p:cNvPr>
          <p:cNvSpPr/>
          <p:nvPr/>
        </p:nvSpPr>
        <p:spPr>
          <a:xfrm>
            <a:off x="4576899" y="1212539"/>
            <a:ext cx="4459597" cy="5163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저항을 선정할 때에는 소비 전력을 계산하고 </a:t>
            </a:r>
            <a:r>
              <a:rPr lang="ko-KR" altLang="en-US" b="1" dirty="0"/>
              <a:t>그 이상의 </a:t>
            </a:r>
            <a:r>
              <a:rPr lang="en-US" altLang="ko-KR" b="1" dirty="0"/>
              <a:t>power rating</a:t>
            </a:r>
            <a:r>
              <a:rPr lang="ko-KR" altLang="en-US" b="1" dirty="0"/>
              <a:t>의 저항을 선정</a:t>
            </a:r>
            <a:r>
              <a:rPr lang="ko-KR" altLang="en-US" dirty="0"/>
              <a:t>하여야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저항 </a:t>
            </a:r>
            <a:r>
              <a:rPr lang="en-US" altLang="ko-KR" dirty="0"/>
              <a:t>R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좌측</a:t>
            </a:r>
            <a:r>
              <a:rPr lang="en-US" altLang="ko-KR" dirty="0"/>
              <a:t> </a:t>
            </a:r>
            <a:r>
              <a:rPr lang="ko-KR" altLang="en-US" dirty="0" err="1"/>
              <a:t>부품중에</a:t>
            </a:r>
            <a:r>
              <a:rPr lang="ko-KR" altLang="en-US" dirty="0"/>
              <a:t> 선정하여야 한다면 </a:t>
            </a:r>
            <a:r>
              <a:rPr lang="en-US" altLang="ko-KR" dirty="0"/>
              <a:t>20W</a:t>
            </a:r>
            <a:r>
              <a:rPr lang="ko-KR" altLang="en-US" dirty="0"/>
              <a:t>의 </a:t>
            </a:r>
            <a:r>
              <a:rPr lang="ko-KR" altLang="en-US" dirty="0" err="1"/>
              <a:t>저항</a:t>
            </a:r>
            <a:r>
              <a:rPr lang="ko-KR" altLang="en-US" sz="2400" b="1" dirty="0" err="1"/>
              <a:t>④</a:t>
            </a:r>
            <a:r>
              <a:rPr lang="ko-KR" altLang="en-US" dirty="0" err="1"/>
              <a:t>가</a:t>
            </a:r>
            <a:r>
              <a:rPr lang="en-US" altLang="ko-KR" dirty="0"/>
              <a:t> </a:t>
            </a:r>
            <a:r>
              <a:rPr lang="ko-KR" altLang="en-US" dirty="0"/>
              <a:t>적절한 선택이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6440F4-AB8D-4BAC-AB1E-7ECA4AF6492F}"/>
              </a:ext>
            </a:extLst>
          </p:cNvPr>
          <p:cNvGrpSpPr/>
          <p:nvPr/>
        </p:nvGrpSpPr>
        <p:grpSpPr>
          <a:xfrm>
            <a:off x="4716016" y="2834622"/>
            <a:ext cx="4320480" cy="1602490"/>
            <a:chOff x="4716016" y="2756803"/>
            <a:chExt cx="4320480" cy="196253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CF60CFE-F5C8-42C6-935E-07682DA33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016" y="2767551"/>
              <a:ext cx="2164128" cy="19517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7E48FC-1926-4453-8884-A9FBF9752E7F}"/>
                </a:ext>
              </a:extLst>
            </p:cNvPr>
            <p:cNvSpPr txBox="1"/>
            <p:nvPr/>
          </p:nvSpPr>
          <p:spPr>
            <a:xfrm>
              <a:off x="6937798" y="2756803"/>
              <a:ext cx="2098698" cy="160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/>
                <a:t>P</a:t>
              </a:r>
              <a:r>
                <a:rPr lang="en-US" altLang="ko-KR" sz="1600" b="1" dirty="0"/>
                <a:t>R</a:t>
              </a:r>
              <a:r>
                <a:rPr lang="en-US" altLang="ko-KR" sz="2000" b="1" dirty="0"/>
                <a:t> = </a:t>
              </a:r>
              <a:r>
                <a:rPr lang="en-US" altLang="ko-KR" sz="2000" dirty="0"/>
                <a:t>I X V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/>
                <a:t>   = 1[A] X 10[V]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/>
                <a:t>   = 10[W]</a:t>
              </a:r>
              <a:endParaRPr lang="ko-KR" altLang="en-US" sz="20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DCE142-CA28-4F9E-95E7-5B631E62316B}"/>
              </a:ext>
            </a:extLst>
          </p:cNvPr>
          <p:cNvGrpSpPr/>
          <p:nvPr/>
        </p:nvGrpSpPr>
        <p:grpSpPr>
          <a:xfrm>
            <a:off x="107504" y="1052736"/>
            <a:ext cx="5368319" cy="5760640"/>
            <a:chOff x="107504" y="1052736"/>
            <a:chExt cx="5368319" cy="5760640"/>
          </a:xfrm>
        </p:grpSpPr>
        <p:pic>
          <p:nvPicPr>
            <p:cNvPr id="4098" name="Picture 2" descr="https://upload.wikimedia.org/wikipedia/commons/6/6b/Carbon_and_ceramic_resistors_of_different_power_ratings.jpg">
              <a:extLst>
                <a:ext uri="{FF2B5EF4-FFF2-40B4-BE49-F238E27FC236}">
                  <a16:creationId xmlns:a16="http://schemas.microsoft.com/office/drawing/2014/main" id="{E44C383D-D30F-4AD5-9951-95D4C7C12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052736"/>
              <a:ext cx="4320480" cy="5760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70D4EA-77CB-4A6E-AB73-5AE4CB03E710}"/>
                </a:ext>
              </a:extLst>
            </p:cNvPr>
            <p:cNvSpPr txBox="1"/>
            <p:nvPr/>
          </p:nvSpPr>
          <p:spPr>
            <a:xfrm>
              <a:off x="4978825" y="2672624"/>
              <a:ext cx="496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R</a:t>
              </a:r>
              <a:endParaRPr lang="ko-KR" altLang="en-US" sz="2800" b="1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AFCFC8-5594-4111-BB42-9D18FFFD55DD}"/>
                </a:ext>
              </a:extLst>
            </p:cNvPr>
            <p:cNvSpPr/>
            <p:nvPr/>
          </p:nvSpPr>
          <p:spPr>
            <a:xfrm>
              <a:off x="827584" y="1556792"/>
              <a:ext cx="1080120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b="1" dirty="0"/>
                <a:t> ①</a:t>
              </a:r>
              <a:endParaRPr lang="en-US" altLang="ko-KR" sz="3200" b="1" dirty="0"/>
            </a:p>
            <a:p>
              <a:endParaRPr lang="en-US" altLang="ko-KR" sz="3200" b="1" dirty="0"/>
            </a:p>
            <a:p>
              <a:r>
                <a:rPr lang="ko-KR" altLang="en-US" sz="3200" b="1" dirty="0"/>
                <a:t>②</a:t>
              </a:r>
              <a:endParaRPr lang="en-US" altLang="ko-KR" sz="3200" b="1" dirty="0"/>
            </a:p>
            <a:p>
              <a:endParaRPr lang="en-US" altLang="ko-KR" sz="3200" b="1" dirty="0"/>
            </a:p>
            <a:p>
              <a:endParaRPr lang="en-US" altLang="ko-KR" sz="3200" b="1" dirty="0"/>
            </a:p>
            <a:p>
              <a:endParaRPr lang="en-US" altLang="ko-KR" sz="3200" b="1" dirty="0"/>
            </a:p>
            <a:p>
              <a:r>
                <a:rPr lang="ko-KR" altLang="en-US" sz="3200" b="1" dirty="0"/>
                <a:t>  ③</a:t>
              </a:r>
              <a:endParaRPr lang="en-US" altLang="ko-KR" sz="3200" b="1" dirty="0"/>
            </a:p>
            <a:p>
              <a:endParaRPr lang="en-US" altLang="ko-KR" sz="3200" b="1" dirty="0"/>
            </a:p>
            <a:p>
              <a:r>
                <a:rPr lang="ko-KR" altLang="en-US" sz="3200" b="1" dirty="0"/>
                <a:t>  ④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771358-501C-45F3-8DC3-1B43FD866F92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5ECD603-BC4B-4CF9-896C-14935D80C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36" y="120227"/>
            <a:ext cx="823087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  <a:effectLst/>
              </a:rPr>
              <a:t>저항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– Power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rating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97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EAC4100-5D55-4884-9455-1FA89BA814A7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39AA05A-4DC9-472A-957A-AD977582A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91" y="155401"/>
            <a:ext cx="8527364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effectLst/>
              </a:rPr>
              <a:t>실험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: A-1 Laboratory Meters and Power Supply</a:t>
            </a:r>
            <a:r>
              <a:rPr lang="en-US" altLang="ko-KR" sz="3600" dirty="0">
                <a:solidFill>
                  <a:schemeClr val="tx1"/>
                </a:solidFill>
                <a:effectLst/>
              </a:rPr>
              <a:t> (</a:t>
            </a:r>
            <a:r>
              <a:rPr lang="ko-KR" altLang="en-US" sz="3600" dirty="0">
                <a:solidFill>
                  <a:schemeClr val="tx1"/>
                </a:solidFill>
                <a:effectLst/>
              </a:rPr>
              <a:t>교재</a:t>
            </a:r>
            <a:r>
              <a:rPr lang="en-US" altLang="ko-KR" sz="3600" dirty="0">
                <a:solidFill>
                  <a:schemeClr val="tx1"/>
                </a:solidFill>
                <a:effectLst/>
              </a:rPr>
              <a:t>)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21ABDAF-DA11-4E95-96E4-DA9969697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41568"/>
              </p:ext>
            </p:extLst>
          </p:nvPr>
        </p:nvGraphicFramePr>
        <p:xfrm>
          <a:off x="431540" y="3263790"/>
          <a:ext cx="8244915" cy="1136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8305">
                  <a:extLst>
                    <a:ext uri="{9D8B030D-6E8A-4147-A177-3AD203B41FA5}">
                      <a16:colId xmlns:a16="http://schemas.microsoft.com/office/drawing/2014/main" val="2028275444"/>
                    </a:ext>
                  </a:extLst>
                </a:gridCol>
                <a:gridCol w="2748305">
                  <a:extLst>
                    <a:ext uri="{9D8B030D-6E8A-4147-A177-3AD203B41FA5}">
                      <a16:colId xmlns:a16="http://schemas.microsoft.com/office/drawing/2014/main" val="3123907625"/>
                    </a:ext>
                  </a:extLst>
                </a:gridCol>
                <a:gridCol w="2748305">
                  <a:extLst>
                    <a:ext uri="{9D8B030D-6E8A-4147-A177-3AD203B41FA5}">
                      <a16:colId xmlns:a16="http://schemas.microsoft.com/office/drawing/2014/main" val="1614314237"/>
                    </a:ext>
                  </a:extLst>
                </a:gridCol>
              </a:tblGrid>
              <a:tr h="3492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Step Number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Power Supply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Meter Reading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Lab Station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Meter Reading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4151707"/>
                  </a:ext>
                </a:extLst>
              </a:tr>
              <a:tr h="1662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8572064"/>
                  </a:ext>
                </a:extLst>
              </a:tr>
              <a:tr h="1662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3975047"/>
                  </a:ext>
                </a:extLst>
              </a:tr>
              <a:tr h="1662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2975021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D773129D-1D14-42DB-A28E-9DCAE4C62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268760"/>
            <a:ext cx="6480720" cy="222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b="1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Step 4:</a:t>
            </a:r>
            <a:endParaRPr kumimoji="0" lang="en-US" altLang="ko-KR" b="0" i="1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Features of your power supply:</a:t>
            </a:r>
            <a:endParaRPr kumimoji="0" lang="en-US" altLang="ko-KR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	</a:t>
            </a:r>
            <a:r>
              <a:rPr lang="en-US" altLang="ko-KR" u="sng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			</a:t>
            </a:r>
            <a:r>
              <a:rPr kumimoji="0" lang="en-US" altLang="ko-KR" b="0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ko-KR" b="1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Table 1</a:t>
            </a:r>
            <a:endParaRPr kumimoji="0" lang="en-US" altLang="ko-KR" b="0" i="1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FE93A9-C305-45A1-B123-E2146371AE63}"/>
              </a:ext>
            </a:extLst>
          </p:cNvPr>
          <p:cNvSpPr/>
          <p:nvPr/>
        </p:nvSpPr>
        <p:spPr>
          <a:xfrm>
            <a:off x="323528" y="5075892"/>
            <a:ext cx="7948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i="1" dirty="0"/>
              <a:t>EVALUATION AND REVIEW QUESTIONS</a:t>
            </a:r>
          </a:p>
          <a:p>
            <a:r>
              <a:rPr lang="en-US" altLang="ko-KR" i="1" dirty="0"/>
              <a:t> 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 no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answer about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of analog multimeter )  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182732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EAC4100-5D55-4884-9455-1FA89BA814A7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39AA05A-4DC9-472A-957A-AD977582A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26" y="155401"/>
            <a:ext cx="851823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1"/>
                </a:solidFill>
                <a:effectLst/>
              </a:rPr>
              <a:t>실험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A-2 Measurement of Resistance</a:t>
            </a:r>
            <a:r>
              <a:rPr lang="en-US" altLang="ko-KR" sz="3600" dirty="0">
                <a:solidFill>
                  <a:schemeClr val="tx1"/>
                </a:solidFill>
                <a:effectLst/>
              </a:rPr>
              <a:t> (</a:t>
            </a:r>
            <a:r>
              <a:rPr lang="ko-KR" altLang="en-US" sz="3600" dirty="0">
                <a:solidFill>
                  <a:schemeClr val="tx1"/>
                </a:solidFill>
                <a:effectLst/>
              </a:rPr>
              <a:t>교재</a:t>
            </a:r>
            <a:r>
              <a:rPr lang="en-US" altLang="ko-KR" sz="3600" dirty="0">
                <a:solidFill>
                  <a:schemeClr val="tx1"/>
                </a:solidFill>
                <a:effectLst/>
              </a:rPr>
              <a:t>)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1345BA7-8636-4FC6-B4AA-77678FC6D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94306"/>
              </p:ext>
            </p:extLst>
          </p:nvPr>
        </p:nvGraphicFramePr>
        <p:xfrm>
          <a:off x="467544" y="1268760"/>
          <a:ext cx="7269609" cy="32388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69609">
                  <a:extLst>
                    <a:ext uri="{9D8B030D-6E8A-4147-A177-3AD203B41FA5}">
                      <a16:colId xmlns:a16="http://schemas.microsoft.com/office/drawing/2014/main" val="22624088"/>
                    </a:ext>
                  </a:extLst>
                </a:gridCol>
              </a:tblGrid>
              <a:tr h="650166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</a:rPr>
                        <a:t>Table 2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3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4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b="0" i="0" dirty="0">
                          <a:solidFill>
                            <a:schemeClr val="tx1"/>
                          </a:solidFill>
                        </a:rPr>
                        <a:t>EVALUATION AND REVIEW QUESTIONS</a:t>
                      </a: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  Pls, answer the questions, number 1., 2., 5., 6. )  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5"/>
                        <a:tabLst/>
                        <a:defRPr/>
                      </a:pPr>
                      <a:r>
                        <a:rPr lang="en-US" altLang="ko-KR" b="0" i="0" dirty="0">
                          <a:solidFill>
                            <a:schemeClr val="tx1"/>
                          </a:solidFill>
                        </a:rPr>
                        <a:t>Table 4</a:t>
                      </a:r>
                      <a:endParaRPr lang="ko-KR" altLang="ko-KR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ko-KR" b="0" i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  Pls, fill the blank with below chip type resistors )  </a:t>
                      </a:r>
                      <a:endParaRPr lang="ko-KR" altLang="en-US" b="0" i="0" dirty="0">
                        <a:solidFill>
                          <a:schemeClr val="tx1"/>
                        </a:solidFill>
                      </a:endParaRPr>
                    </a:p>
                    <a:p>
                      <a:endParaRPr lang="ko-KR" altLang="en-US" b="0" i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ko-KR" sz="1800" b="0" i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95996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4EA175F-B0E4-43BB-B069-E53CCFD9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35" y="4005064"/>
            <a:ext cx="3192413" cy="22802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DFCC62-AB78-461C-8102-534A203CB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846" y="3992615"/>
            <a:ext cx="2491433" cy="22802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6730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EAC4100-5D55-4884-9455-1FA89BA814A7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39AA05A-4DC9-472A-957A-AD977582A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26" y="155401"/>
            <a:ext cx="851823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effectLst/>
              </a:rPr>
              <a:t>실험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: A-3 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옴의 법칙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(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교재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)</a:t>
            </a:r>
            <a:endParaRPr lang="ko-KR" altLang="en-US" sz="54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A70B51-7BEC-4DCD-A97E-435C6A282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6000"/>
                    </a14:imgEffect>
                    <a14:imgEffect>
                      <a14:brightnessContrast bright="9000" contras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9099" y="1340767"/>
            <a:ext cx="3209624" cy="51125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295BDA-3347-42DD-A52F-544A9EDE0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05948"/>
            <a:ext cx="3847078" cy="33464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B8C83D2-873C-4DE9-AD89-878F1DF89BF2}"/>
              </a:ext>
            </a:extLst>
          </p:cNvPr>
          <p:cNvSpPr/>
          <p:nvPr/>
        </p:nvSpPr>
        <p:spPr>
          <a:xfrm>
            <a:off x="902749" y="1577345"/>
            <a:ext cx="3333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그림 </a:t>
            </a:r>
            <a:r>
              <a:rPr lang="en-US" altLang="ko-KR" sz="2000" b="1" dirty="0"/>
              <a:t>1.3 </a:t>
            </a:r>
            <a:r>
              <a:rPr lang="ko-KR" altLang="en-US" sz="2000" b="1" dirty="0"/>
              <a:t>회로와</a:t>
            </a:r>
            <a:r>
              <a:rPr lang="en-US" altLang="ko-KR" sz="2000" b="1" dirty="0"/>
              <a:t> B/B </a:t>
            </a:r>
            <a:r>
              <a:rPr lang="ko-KR" altLang="en-US" sz="2000" b="1" dirty="0"/>
              <a:t>결선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10E80-FC70-4F47-9593-1CCCA40545ED}"/>
              </a:ext>
            </a:extLst>
          </p:cNvPr>
          <p:cNvSpPr txBox="1"/>
          <p:nvPr/>
        </p:nvSpPr>
        <p:spPr>
          <a:xfrm>
            <a:off x="5826790" y="2841551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+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91E5B-710A-4023-A441-EA58961F4FE3}"/>
              </a:ext>
            </a:extLst>
          </p:cNvPr>
          <p:cNvSpPr txBox="1"/>
          <p:nvPr/>
        </p:nvSpPr>
        <p:spPr>
          <a:xfrm>
            <a:off x="5178718" y="4065687"/>
            <a:ext cx="37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-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4643A-2F33-4872-ADA7-A2495836D3B2}"/>
              </a:ext>
            </a:extLst>
          </p:cNvPr>
          <p:cNvSpPr txBox="1"/>
          <p:nvPr/>
        </p:nvSpPr>
        <p:spPr>
          <a:xfrm>
            <a:off x="7969047" y="5352442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R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79523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EF8A9B-0C26-4EE0-A34B-138B71A48748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99A2EF-2C39-48A2-A20F-23C789F0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91" y="155401"/>
            <a:ext cx="823087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effectLst/>
              </a:rPr>
              <a:t>실험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: A-3 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옴의 법칙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(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교재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)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6B5B6-DEB0-454D-924A-DC2DC448BF9A}"/>
              </a:ext>
            </a:extLst>
          </p:cNvPr>
          <p:cNvSpPr/>
          <p:nvPr/>
        </p:nvSpPr>
        <p:spPr>
          <a:xfrm>
            <a:off x="222304" y="1075873"/>
            <a:ext cx="8670176" cy="521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그림 </a:t>
            </a:r>
            <a:r>
              <a:rPr lang="en-US" altLang="ko-KR" sz="1600" dirty="0"/>
              <a:t>1.3</a:t>
            </a:r>
            <a:r>
              <a:rPr lang="ko-KR" altLang="en-US" sz="1600" dirty="0"/>
              <a:t>에서</a:t>
            </a:r>
            <a:r>
              <a:rPr lang="en-US" altLang="ko-KR" sz="1600" dirty="0"/>
              <a:t> </a:t>
            </a:r>
            <a:r>
              <a:rPr lang="ko-KR" altLang="en-US" sz="1600" dirty="0"/>
              <a:t>저항을 각각 </a:t>
            </a:r>
            <a:r>
              <a:rPr lang="en-US" altLang="ko-KR" sz="1600" b="1" dirty="0"/>
              <a:t>220, 2k, 22k</a:t>
            </a:r>
            <a:r>
              <a:rPr lang="ko-KR" altLang="en-US" sz="1600" dirty="0"/>
              <a:t>을 사용하고 실험을 통해 표</a:t>
            </a:r>
            <a:r>
              <a:rPr lang="en-US" altLang="ko-KR" sz="1600" dirty="0"/>
              <a:t>1.1(a)</a:t>
            </a:r>
            <a:r>
              <a:rPr lang="ko-KR" altLang="en-US" sz="1600" dirty="0"/>
              <a:t>를 작성하라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표</a:t>
            </a:r>
            <a:r>
              <a:rPr lang="en-US" altLang="ko-KR" sz="1600" dirty="0"/>
              <a:t> 1.1(b)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작성하시오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그림 </a:t>
            </a:r>
            <a:r>
              <a:rPr lang="en-US" altLang="ko-KR" sz="1600" dirty="0"/>
              <a:t>1.3</a:t>
            </a:r>
            <a:r>
              <a:rPr lang="ko-KR" altLang="en-US" sz="1600" dirty="0"/>
              <a:t>에서</a:t>
            </a:r>
            <a:r>
              <a:rPr lang="en-US" altLang="ko-KR" sz="1600" dirty="0"/>
              <a:t> </a:t>
            </a:r>
            <a:r>
              <a:rPr lang="ko-KR" altLang="en-US" sz="1600" dirty="0"/>
              <a:t>저항을 </a:t>
            </a:r>
            <a:r>
              <a:rPr lang="en-US" altLang="ko-KR" sz="1600" dirty="0"/>
              <a:t>2k[ohm]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사용하고</a:t>
            </a:r>
            <a:r>
              <a:rPr lang="en-US" altLang="ko-KR" sz="1600" dirty="0"/>
              <a:t>, V</a:t>
            </a:r>
            <a:r>
              <a:rPr lang="ko-KR" altLang="en-US" sz="1600" dirty="0"/>
              <a:t>를 각각 </a:t>
            </a:r>
            <a:r>
              <a:rPr lang="en-US" altLang="ko-KR" sz="1600" dirty="0"/>
              <a:t>2.5V, 5V, 10V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가변하면서</a:t>
            </a:r>
            <a:r>
              <a:rPr lang="ko-KR" altLang="en-US" sz="1600" dirty="0"/>
              <a:t> 아래 표를 </a:t>
            </a:r>
            <a:r>
              <a:rPr lang="ko-KR" altLang="en-US" sz="1600" dirty="0" err="1"/>
              <a:t>작성하시오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4. </a:t>
            </a:r>
            <a:r>
              <a:rPr lang="ko-KR" altLang="en-US" sz="1600" dirty="0"/>
              <a:t>위의 표에서 전류와 저항과의 상관 관계</a:t>
            </a:r>
            <a:r>
              <a:rPr lang="en-US" altLang="ko-KR" sz="1600" dirty="0"/>
              <a:t>, </a:t>
            </a:r>
            <a:r>
              <a:rPr lang="ko-KR" altLang="en-US" sz="1600" dirty="0"/>
              <a:t>전압과 전력의 상관 관계를 </a:t>
            </a:r>
            <a:r>
              <a:rPr lang="ko-KR" altLang="en-US" sz="1600" dirty="0" err="1"/>
              <a:t>보이시오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56443C-283D-4DDF-A00E-35417E94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51" y="1564183"/>
            <a:ext cx="5544615" cy="172080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256ECF3-5829-4ED1-B723-C720BD7F4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63471"/>
              </p:ext>
            </p:extLst>
          </p:nvPr>
        </p:nvGraphicFramePr>
        <p:xfrm>
          <a:off x="6198968" y="1863302"/>
          <a:ext cx="2693512" cy="1421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192">
                  <a:extLst>
                    <a:ext uri="{9D8B030D-6E8A-4147-A177-3AD203B41FA5}">
                      <a16:colId xmlns:a16="http://schemas.microsoft.com/office/drawing/2014/main" val="403108466"/>
                    </a:ext>
                  </a:extLst>
                </a:gridCol>
                <a:gridCol w="1231320">
                  <a:extLst>
                    <a:ext uri="{9D8B030D-6E8A-4147-A177-3AD203B41FA5}">
                      <a16:colId xmlns:a16="http://schemas.microsoft.com/office/drawing/2014/main" val="1462194006"/>
                    </a:ext>
                  </a:extLst>
                </a:gridCol>
              </a:tblGrid>
              <a:tr h="324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저항 양단전압측정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소비전력 계산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744895"/>
                  </a:ext>
                </a:extLst>
              </a:tr>
              <a:tr h="2595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463772"/>
                  </a:ext>
                </a:extLst>
              </a:tr>
              <a:tr h="2595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806897"/>
                  </a:ext>
                </a:extLst>
              </a:tr>
              <a:tr h="25952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10620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1D21811-783D-4A50-8FCD-9552E5B85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086591"/>
              </p:ext>
            </p:extLst>
          </p:nvPr>
        </p:nvGraphicFramePr>
        <p:xfrm>
          <a:off x="1533110" y="4195490"/>
          <a:ext cx="60463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852">
                  <a:extLst>
                    <a:ext uri="{9D8B030D-6E8A-4147-A177-3AD203B41FA5}">
                      <a16:colId xmlns:a16="http://schemas.microsoft.com/office/drawing/2014/main" val="400546701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3193808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96019144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776747124"/>
                    </a:ext>
                  </a:extLst>
                </a:gridCol>
                <a:gridCol w="1224135">
                  <a:extLst>
                    <a:ext uri="{9D8B030D-6E8A-4147-A177-3AD203B41FA5}">
                      <a16:colId xmlns:a16="http://schemas.microsoft.com/office/drawing/2014/main" val="3979437905"/>
                    </a:ext>
                  </a:extLst>
                </a:gridCol>
              </a:tblGrid>
              <a:tr h="241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입력전압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측정저항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측정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전력 계산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629799"/>
                  </a:ext>
                </a:extLst>
              </a:tr>
              <a:tr h="198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844322"/>
                  </a:ext>
                </a:extLst>
              </a:tr>
              <a:tr h="198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743054"/>
                  </a:ext>
                </a:extLst>
              </a:tr>
              <a:tr h="198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119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55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8" descr="GP4303DUì ëí ì´ë¯¸ì§ ê²ìê²°ê³¼">
            <a:extLst>
              <a:ext uri="{FF2B5EF4-FFF2-40B4-BE49-F238E27FC236}">
                <a16:creationId xmlns:a16="http://schemas.microsoft.com/office/drawing/2014/main" id="{2691A256-CEF0-4B16-9C12-43755E58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" y="764704"/>
            <a:ext cx="3959660" cy="395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1D8F42-2524-43C2-846A-7D43DB526BC9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74DD3DF-0169-43D6-99A9-FA021C038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881" y="155401"/>
            <a:ext cx="8230870" cy="66992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DC </a:t>
            </a:r>
            <a:r>
              <a:rPr lang="ko-KR" altLang="en-US" sz="3600" dirty="0" err="1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파워서플라이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(PS)</a:t>
            </a:r>
            <a:endParaRPr lang="ko-KR" altLang="en-US" sz="3600" b="1" strike="noStrike" cap="none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3E9476-C58A-4324-BF20-D57092989524}"/>
              </a:ext>
            </a:extLst>
          </p:cNvPr>
          <p:cNvSpPr/>
          <p:nvPr/>
        </p:nvSpPr>
        <p:spPr bwMode="auto">
          <a:xfrm>
            <a:off x="403755" y="5067331"/>
            <a:ext cx="3205214" cy="449901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DC </a:t>
            </a:r>
            <a:r>
              <a:rPr kumimoji="1"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파워서플라이</a:t>
            </a:r>
            <a:endParaRPr kumimoji="1"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687BA13-169B-4085-A932-075D062FA30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054489" y="1412776"/>
            <a:ext cx="1811158" cy="542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ko-KR" altLang="en-US" sz="2800" strike="noStrike" cap="none" dirty="0">
                <a:latin typeface="맑은 고딕" charset="0"/>
                <a:ea typeface="맑은 고딕" charset="0"/>
              </a:rPr>
              <a:t>제품 사양</a:t>
            </a:r>
            <a:endParaRPr lang="en-US" altLang="ko-KR" sz="280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BB0FCE-49C5-4DEE-9613-A98B3D8BE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094" y="2090771"/>
            <a:ext cx="5075373" cy="3426461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A268FD54-CFC8-4D71-929C-A3BBED841227}"/>
              </a:ext>
            </a:extLst>
          </p:cNvPr>
          <p:cNvSpPr txBox="1">
            <a:spLocks/>
          </p:cNvSpPr>
          <p:nvPr/>
        </p:nvSpPr>
        <p:spPr bwMode="auto">
          <a:xfrm>
            <a:off x="7380311" y="4236702"/>
            <a:ext cx="1737155" cy="528061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r>
              <a:rPr lang="en-US" altLang="ko-KR" sz="3600" kern="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30V</a:t>
            </a:r>
            <a:r>
              <a:rPr lang="en-US" altLang="ko-KR" sz="2000" kern="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max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5AA6646-FA90-4358-8BCD-F9CE1E9B7599}"/>
              </a:ext>
            </a:extLst>
          </p:cNvPr>
          <p:cNvSpPr txBox="1">
            <a:spLocks/>
          </p:cNvSpPr>
          <p:nvPr/>
        </p:nvSpPr>
        <p:spPr bwMode="auto">
          <a:xfrm>
            <a:off x="7501370" y="4917163"/>
            <a:ext cx="1616096" cy="528061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r>
              <a:rPr lang="en-US" altLang="ko-KR" sz="3600" kern="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3A</a:t>
            </a:r>
            <a:r>
              <a:rPr lang="en-US" altLang="ko-KR" sz="2000" kern="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max</a:t>
            </a:r>
            <a:endParaRPr lang="en-US" altLang="ko-KR" sz="3600" kern="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572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EF8A9B-0C26-4EE0-A34B-138B71A48748}"/>
              </a:ext>
            </a:extLst>
          </p:cNvPr>
          <p:cNvSpPr/>
          <p:nvPr/>
        </p:nvSpPr>
        <p:spPr bwMode="auto">
          <a:xfrm>
            <a:off x="-1569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99A2EF-2C39-48A2-A20F-23C789F0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91" y="155401"/>
            <a:ext cx="823087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0000" lnSpcReduction="20000"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ko-KR" altLang="en-US" sz="36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질문  </a:t>
            </a:r>
            <a:r>
              <a:rPr lang="en-US" altLang="ko-KR" sz="3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A-2 Measurement of </a:t>
            </a:r>
            <a:r>
              <a:rPr lang="en-US" altLang="ko-KR" sz="3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Resistance_Ohm's</a:t>
            </a:r>
            <a:r>
              <a:rPr lang="en-US" altLang="ko-KR" sz="3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law</a:t>
            </a:r>
            <a:endParaRPr lang="ko-KR" altLang="en-US" sz="3600" kern="0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9D1DC4-700E-4226-A354-D81E6E533B8A}"/>
              </a:ext>
            </a:extLst>
          </p:cNvPr>
          <p:cNvSpPr/>
          <p:nvPr/>
        </p:nvSpPr>
        <p:spPr>
          <a:xfrm>
            <a:off x="149091" y="1204858"/>
            <a:ext cx="8994909" cy="4747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&lt; </a:t>
            </a:r>
            <a:r>
              <a:rPr lang="en-US" altLang="ko-KR" sz="2400" b="1" dirty="0"/>
              <a:t>3</a:t>
            </a:r>
            <a:r>
              <a:rPr lang="ko-KR" altLang="en-US" sz="2400" b="1" dirty="0"/>
              <a:t>주차 수업 공지 &gt;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수업 제목 </a:t>
            </a:r>
            <a:r>
              <a:rPr lang="en-US" altLang="ko-KR" dirty="0"/>
              <a:t>: </a:t>
            </a:r>
            <a:r>
              <a:rPr lang="ko-KR" altLang="en-US" dirty="0" err="1"/>
              <a:t>키르히호프의</a:t>
            </a:r>
            <a:r>
              <a:rPr lang="ko-KR" altLang="en-US" dirty="0"/>
              <a:t> 법칙 </a:t>
            </a:r>
            <a:r>
              <a:rPr lang="en-US" altLang="ko-KR" dirty="0"/>
              <a:t>&amp; Series / Parallel circuit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수업 내용 </a:t>
            </a:r>
            <a:r>
              <a:rPr lang="en-US" altLang="ko-KR" dirty="0"/>
              <a:t>:  </a:t>
            </a:r>
            <a:r>
              <a:rPr lang="ko-KR" altLang="en-US" dirty="0"/>
              <a:t> 교재 ‘</a:t>
            </a:r>
            <a:r>
              <a:rPr lang="en-US" altLang="ko-KR" dirty="0"/>
              <a:t>A-3-</a:t>
            </a:r>
            <a:r>
              <a:rPr lang="ko-KR" altLang="en-US" dirty="0" err="1"/>
              <a:t>옴의법칙과</a:t>
            </a:r>
            <a:r>
              <a:rPr lang="ko-KR" altLang="en-US" dirty="0"/>
              <a:t> </a:t>
            </a:r>
            <a:r>
              <a:rPr lang="ko-KR" altLang="en-US" dirty="0" err="1"/>
              <a:t>키르히호프의</a:t>
            </a:r>
            <a:r>
              <a:rPr lang="ko-KR" altLang="en-US" dirty="0"/>
              <a:t> </a:t>
            </a:r>
            <a:r>
              <a:rPr lang="ko-KR" altLang="en-US" dirty="0" err="1"/>
              <a:t>법칙’중</a:t>
            </a:r>
            <a:r>
              <a:rPr lang="en-US" altLang="ko-KR" dirty="0"/>
              <a:t> ‘</a:t>
            </a:r>
            <a:r>
              <a:rPr lang="ko-KR" altLang="en-US" dirty="0" err="1"/>
              <a:t>키르히호프법칙</a:t>
            </a:r>
            <a:r>
              <a:rPr lang="en-US" altLang="ko-KR" dirty="0"/>
              <a:t>’</a:t>
            </a:r>
            <a:r>
              <a:rPr lang="ko-KR" altLang="en-US" dirty="0"/>
              <a:t>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</a:t>
            </a:r>
            <a:r>
              <a:rPr lang="ko-KR" altLang="en-US" dirty="0"/>
              <a:t> 교재 ‘</a:t>
            </a:r>
            <a:r>
              <a:rPr lang="en-US" altLang="ko-KR" dirty="0"/>
              <a:t>A-4 </a:t>
            </a:r>
            <a:r>
              <a:rPr lang="en-US" altLang="ko-KR" dirty="0" err="1"/>
              <a:t>Series_Series</a:t>
            </a:r>
            <a:r>
              <a:rPr lang="en-US" altLang="ko-KR" dirty="0"/>
              <a:t>-Parallel Combination Circuits</a:t>
            </a:r>
            <a:r>
              <a:rPr lang="ko-KR" altLang="en-US" dirty="0"/>
              <a:t>＇에서 ＇</a:t>
            </a:r>
            <a:r>
              <a:rPr lang="en-US" altLang="ko-KR" dirty="0"/>
              <a:t> Series &amp;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  Parallel </a:t>
            </a:r>
            <a:r>
              <a:rPr lang="ko-KR" altLang="en-US" dirty="0"/>
              <a:t>‘만 진행합니다.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  </a:t>
            </a:r>
            <a:r>
              <a:rPr lang="ko-KR" altLang="en-US" dirty="0"/>
              <a:t>이에 따라서 예비보고서 작성하세요.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1. 과제 : </a:t>
            </a:r>
            <a:r>
              <a:rPr lang="en-US" altLang="ko-KR" dirty="0"/>
              <a:t>2</a:t>
            </a:r>
            <a:r>
              <a:rPr lang="ko-KR" altLang="en-US" dirty="0"/>
              <a:t>주차 결과 보고서 (</a:t>
            </a:r>
            <a:r>
              <a:rPr lang="en-US" altLang="ko-KR" dirty="0"/>
              <a:t>O</a:t>
            </a:r>
            <a:r>
              <a:rPr lang="ko-KR" altLang="en-US" dirty="0"/>
              <a:t>), </a:t>
            </a:r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 </a:t>
            </a:r>
            <a:r>
              <a:rPr lang="ko-KR" altLang="en-US" dirty="0"/>
              <a:t>예비 보고서 (</a:t>
            </a:r>
            <a:r>
              <a:rPr lang="ko-KR" altLang="en-US" dirty="0" err="1"/>
              <a:t>O</a:t>
            </a:r>
            <a:r>
              <a:rPr lang="ko-KR" alt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2. </a:t>
            </a:r>
            <a:r>
              <a:rPr lang="en-US" altLang="ko-KR" dirty="0"/>
              <a:t>3</a:t>
            </a:r>
            <a:r>
              <a:rPr lang="ko-KR" altLang="en-US" dirty="0"/>
              <a:t> 주차 강의자료 </a:t>
            </a:r>
            <a:r>
              <a:rPr lang="en-US" altLang="ko-KR" dirty="0"/>
              <a:t>: </a:t>
            </a:r>
            <a:r>
              <a:rPr lang="ko-KR" altLang="en-US" dirty="0"/>
              <a:t>공지 예정</a:t>
            </a:r>
          </a:p>
        </p:txBody>
      </p:sp>
    </p:spTree>
    <p:extLst>
      <p:ext uri="{BB962C8B-B14F-4D97-AF65-F5344CB8AC3E}">
        <p14:creationId xmlns:p14="http://schemas.microsoft.com/office/powerpoint/2010/main" val="379985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1D8F42-2524-43C2-846A-7D43DB526BC9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74DD3DF-0169-43D6-99A9-FA021C038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881" y="155401"/>
            <a:ext cx="8230870" cy="66992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DC </a:t>
            </a:r>
            <a:r>
              <a:rPr lang="ko-KR" altLang="en-US" sz="3600" dirty="0" err="1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파워서플라이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(PS)</a:t>
            </a:r>
            <a:endParaRPr lang="ko-KR" altLang="en-US" sz="3600" b="1" strike="noStrike" cap="none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02BF69-A6BD-49BE-8D42-0A407449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36128"/>
            <a:ext cx="7705560" cy="4237088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225737BF-6E31-43E1-B80D-38B8D5E5C4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673849" y="3129123"/>
            <a:ext cx="807543" cy="327290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  <a:prstDash/>
          </a:ln>
        </p:spPr>
        <p:txBody>
          <a:bodyPr vert="horz" wrap="square" lIns="91440" tIns="45720" rIns="91440" bIns="45720" numCol="1" anchor="ctr" anchorCtr="0">
            <a:noAutofit/>
          </a:bodyPr>
          <a:lstStyle/>
          <a:p>
            <a:pPr marL="0" indent="0" algn="ctr" defTabSz="9144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ko-KR" altLang="en-US" sz="200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전압</a:t>
            </a:r>
            <a:endParaRPr lang="en-US" altLang="ko-KR" sz="200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9EE55AF-90EF-4C66-990C-DF24D518CA02}"/>
              </a:ext>
            </a:extLst>
          </p:cNvPr>
          <p:cNvSpPr txBox="1">
            <a:spLocks/>
          </p:cNvSpPr>
          <p:nvPr/>
        </p:nvSpPr>
        <p:spPr bwMode="auto">
          <a:xfrm>
            <a:off x="1017665" y="3129854"/>
            <a:ext cx="807543" cy="327290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r>
              <a:rPr lang="ko-KR" altLang="en-US" sz="2000" kern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전류</a:t>
            </a:r>
            <a:endParaRPr lang="en-US" altLang="ko-KR" sz="2000" kern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47B6B0B-1609-49CC-884B-C2D2BAA00A2B}"/>
              </a:ext>
            </a:extLst>
          </p:cNvPr>
          <p:cNvSpPr txBox="1">
            <a:spLocks/>
          </p:cNvSpPr>
          <p:nvPr/>
        </p:nvSpPr>
        <p:spPr bwMode="auto">
          <a:xfrm>
            <a:off x="3131840" y="3951938"/>
            <a:ext cx="740629" cy="280534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r>
              <a:rPr lang="en-US" altLang="ko-KR" sz="2000" kern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Fine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5FBA32D-5AEA-4ED5-A59D-44538E8B93DA}"/>
              </a:ext>
            </a:extLst>
          </p:cNvPr>
          <p:cNvSpPr txBox="1">
            <a:spLocks/>
          </p:cNvSpPr>
          <p:nvPr/>
        </p:nvSpPr>
        <p:spPr bwMode="auto">
          <a:xfrm>
            <a:off x="1907704" y="3930613"/>
            <a:ext cx="1008112" cy="280534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r>
              <a:rPr lang="en-US" altLang="ko-KR" sz="2000" kern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Coarse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9AE0580-F0DE-4DA0-8AFC-0A59D342FEA7}"/>
              </a:ext>
            </a:extLst>
          </p:cNvPr>
          <p:cNvSpPr txBox="1">
            <a:spLocks/>
          </p:cNvSpPr>
          <p:nvPr/>
        </p:nvSpPr>
        <p:spPr bwMode="auto">
          <a:xfrm>
            <a:off x="2752505" y="5374437"/>
            <a:ext cx="1429959" cy="352676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r>
              <a:rPr lang="en-US" altLang="ko-KR" sz="2000" kern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CH1 </a:t>
            </a:r>
            <a:r>
              <a:rPr lang="ko-KR" altLang="en-US" sz="2000" kern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출력</a:t>
            </a:r>
            <a:endParaRPr lang="en-US" altLang="ko-KR" sz="2000" kern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7BE6777-927F-4C37-89F6-318BA9DE4F5D}"/>
              </a:ext>
            </a:extLst>
          </p:cNvPr>
          <p:cNvSpPr txBox="1">
            <a:spLocks/>
          </p:cNvSpPr>
          <p:nvPr/>
        </p:nvSpPr>
        <p:spPr bwMode="auto">
          <a:xfrm>
            <a:off x="4860032" y="5369196"/>
            <a:ext cx="1429959" cy="352676"/>
          </a:xfrm>
          <a:prstGeom prst="rect">
            <a:avLst/>
          </a:prstGeom>
          <a:noFill/>
          <a:ln w="3810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lang="en-US" altLang="ko-KR" sz="2000" kern="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501991-850B-4D65-833E-C749DE81B504}"/>
              </a:ext>
            </a:extLst>
          </p:cNvPr>
          <p:cNvSpPr/>
          <p:nvPr/>
        </p:nvSpPr>
        <p:spPr bwMode="auto">
          <a:xfrm>
            <a:off x="1230026" y="1824727"/>
            <a:ext cx="1181734" cy="7920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F78FFB-8B1D-45A5-B1EE-A3E36958A39E}"/>
              </a:ext>
            </a:extLst>
          </p:cNvPr>
          <p:cNvSpPr/>
          <p:nvPr/>
        </p:nvSpPr>
        <p:spPr bwMode="auto">
          <a:xfrm>
            <a:off x="2673849" y="1833441"/>
            <a:ext cx="1181734" cy="7920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2E3646D-E924-463E-8F0D-595FE77ABB69}"/>
              </a:ext>
            </a:extLst>
          </p:cNvPr>
          <p:cNvSpPr txBox="1">
            <a:spLocks/>
          </p:cNvSpPr>
          <p:nvPr/>
        </p:nvSpPr>
        <p:spPr bwMode="auto">
          <a:xfrm>
            <a:off x="467544" y="5366303"/>
            <a:ext cx="1250492" cy="352676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r>
              <a:rPr lang="ko-KR" altLang="en-US" sz="2000" kern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전원 </a:t>
            </a:r>
            <a:r>
              <a:rPr lang="en-US" altLang="ko-KR" sz="2000" kern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SW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275DB053-D794-4BDD-B2E0-B52437F727F5}"/>
              </a:ext>
            </a:extLst>
          </p:cNvPr>
          <p:cNvSpPr txBox="1">
            <a:spLocks/>
          </p:cNvSpPr>
          <p:nvPr/>
        </p:nvSpPr>
        <p:spPr bwMode="auto">
          <a:xfrm>
            <a:off x="2713177" y="1982204"/>
            <a:ext cx="1103078" cy="528061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r>
              <a:rPr lang="en-US" altLang="ko-KR" sz="3600" kern="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3.5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9A74F981-D8D4-4241-8124-7265A0DA120D}"/>
              </a:ext>
            </a:extLst>
          </p:cNvPr>
          <p:cNvSpPr txBox="1">
            <a:spLocks/>
          </p:cNvSpPr>
          <p:nvPr/>
        </p:nvSpPr>
        <p:spPr bwMode="auto">
          <a:xfrm>
            <a:off x="1246463" y="2021781"/>
            <a:ext cx="1103078" cy="528061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r>
              <a:rPr lang="en-US" altLang="ko-KR" sz="3600" kern="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0.01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175F7AE2-A8D2-4614-A571-8C3A81776965}"/>
              </a:ext>
            </a:extLst>
          </p:cNvPr>
          <p:cNvSpPr txBox="1">
            <a:spLocks/>
          </p:cNvSpPr>
          <p:nvPr/>
        </p:nvSpPr>
        <p:spPr bwMode="auto">
          <a:xfrm>
            <a:off x="4139952" y="3254672"/>
            <a:ext cx="890039" cy="280534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r>
              <a:rPr lang="en-US" altLang="ko-KR" sz="1400" kern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CV </a:t>
            </a:r>
            <a:r>
              <a:rPr lang="ko-KR" altLang="en-US" sz="1400" kern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램프</a:t>
            </a:r>
            <a:endParaRPr lang="en-US" altLang="ko-KR" sz="1400" kern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5B87F0AD-DA40-4D83-A670-DE337D7C8A26}"/>
              </a:ext>
            </a:extLst>
          </p:cNvPr>
          <p:cNvSpPr txBox="1">
            <a:spLocks/>
          </p:cNvSpPr>
          <p:nvPr/>
        </p:nvSpPr>
        <p:spPr bwMode="auto">
          <a:xfrm>
            <a:off x="4139952" y="3861048"/>
            <a:ext cx="890040" cy="280534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r>
              <a:rPr lang="en-US" altLang="ko-KR" sz="1400" kern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CC </a:t>
            </a:r>
            <a:r>
              <a:rPr lang="ko-KR" altLang="en-US" sz="1400" kern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램프</a:t>
            </a:r>
            <a:endParaRPr lang="en-US" altLang="ko-KR" sz="1400" kern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043E67-96E6-43E3-931C-F2E2949B3F1F}"/>
              </a:ext>
            </a:extLst>
          </p:cNvPr>
          <p:cNvSpPr/>
          <p:nvPr/>
        </p:nvSpPr>
        <p:spPr bwMode="auto">
          <a:xfrm>
            <a:off x="5172704" y="1813300"/>
            <a:ext cx="1181734" cy="7920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80A2E1-4178-4A91-BD9B-28EBB5426F6E}"/>
              </a:ext>
            </a:extLst>
          </p:cNvPr>
          <p:cNvSpPr/>
          <p:nvPr/>
        </p:nvSpPr>
        <p:spPr bwMode="auto">
          <a:xfrm>
            <a:off x="6616527" y="1822014"/>
            <a:ext cx="1181734" cy="7920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5CA244EC-E9BF-47B4-9F9D-BF2E7F493B3B}"/>
              </a:ext>
            </a:extLst>
          </p:cNvPr>
          <p:cNvSpPr txBox="1">
            <a:spLocks/>
          </p:cNvSpPr>
          <p:nvPr/>
        </p:nvSpPr>
        <p:spPr bwMode="auto">
          <a:xfrm>
            <a:off x="6831224" y="3098409"/>
            <a:ext cx="807543" cy="327290"/>
          </a:xfrm>
          <a:prstGeom prst="rect">
            <a:avLst/>
          </a:prstGeom>
          <a:noFill/>
          <a:ln w="3810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endParaRPr lang="en-US" altLang="ko-KR" sz="2000" kern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8A132DF0-FD64-4EFF-B49B-4A73D5D9A34C}"/>
              </a:ext>
            </a:extLst>
          </p:cNvPr>
          <p:cNvSpPr txBox="1">
            <a:spLocks/>
          </p:cNvSpPr>
          <p:nvPr/>
        </p:nvSpPr>
        <p:spPr bwMode="auto">
          <a:xfrm>
            <a:off x="5175040" y="3099140"/>
            <a:ext cx="807543" cy="327290"/>
          </a:xfrm>
          <a:prstGeom prst="rect">
            <a:avLst/>
          </a:prstGeom>
          <a:noFill/>
          <a:ln w="3810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endParaRPr lang="en-US" altLang="ko-KR" sz="2000" kern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2A8CDEA4-B2E3-4071-A260-9E826F7E4F9C}"/>
              </a:ext>
            </a:extLst>
          </p:cNvPr>
          <p:cNvSpPr txBox="1">
            <a:spLocks/>
          </p:cNvSpPr>
          <p:nvPr/>
        </p:nvSpPr>
        <p:spPr bwMode="auto">
          <a:xfrm>
            <a:off x="7289215" y="3921224"/>
            <a:ext cx="740629" cy="280534"/>
          </a:xfrm>
          <a:prstGeom prst="rect">
            <a:avLst/>
          </a:prstGeom>
          <a:noFill/>
          <a:ln w="3810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endParaRPr lang="en-US" altLang="ko-KR" sz="2000" kern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DE691246-59CA-496E-9096-EAC5C003F68D}"/>
              </a:ext>
            </a:extLst>
          </p:cNvPr>
          <p:cNvSpPr txBox="1">
            <a:spLocks/>
          </p:cNvSpPr>
          <p:nvPr/>
        </p:nvSpPr>
        <p:spPr bwMode="auto">
          <a:xfrm>
            <a:off x="6065079" y="3899899"/>
            <a:ext cx="1008112" cy="280534"/>
          </a:xfrm>
          <a:prstGeom prst="rect">
            <a:avLst/>
          </a:prstGeom>
          <a:noFill/>
          <a:ln w="38100">
            <a:solidFill>
              <a:srgbClr val="FF0000"/>
            </a:solidFill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Tx/>
              <a:buNone/>
            </a:pPr>
            <a:endParaRPr lang="en-US" altLang="ko-KR" sz="2000" kern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36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02573F-6216-429A-93C8-931B6DA72697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4FB0786-2C23-4B19-8D9A-CBE7997F6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881" y="155401"/>
            <a:ext cx="8230870" cy="66992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DC </a:t>
            </a:r>
            <a:r>
              <a:rPr lang="ko-KR" altLang="en-US" sz="3600" dirty="0" err="1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파워서플라이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(PS)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altLang="en-US" sz="3600" dirty="0">
                <a:solidFill>
                  <a:srgbClr val="FF0000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주의</a:t>
            </a:r>
            <a:r>
              <a:rPr lang="en-US" altLang="ko-KR" sz="3600" dirty="0">
                <a:solidFill>
                  <a:srgbClr val="FF0000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altLang="en-US" sz="3600" dirty="0">
                <a:solidFill>
                  <a:srgbClr val="FF0000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사항 </a:t>
            </a:r>
            <a:r>
              <a:rPr lang="en-US" altLang="ko-KR" sz="3600" dirty="0">
                <a:solidFill>
                  <a:srgbClr val="FF0000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!!</a:t>
            </a:r>
            <a:endParaRPr lang="ko-KR" altLang="en-US" sz="3600" b="1" strike="noStrike" cap="none" dirty="0">
              <a:solidFill>
                <a:srgbClr val="FF0000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A514E24-572C-417C-95FF-2918F9EFE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92113"/>
            <a:ext cx="8262638" cy="409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※ </a:t>
            </a:r>
            <a:r>
              <a:rPr lang="ko-KR" altLang="en-US" sz="28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출력 단자 </a:t>
            </a:r>
            <a:r>
              <a:rPr lang="en-US" altLang="ko-KR" sz="28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Short </a:t>
            </a:r>
            <a:r>
              <a:rPr lang="ko-KR" altLang="en-US" sz="28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주의</a:t>
            </a:r>
            <a:endParaRPr lang="en-US" altLang="ko-KR" sz="2800" kern="0" dirty="0">
              <a:solidFill>
                <a:schemeClr val="tx1"/>
              </a:solidFill>
              <a:effectLst/>
              <a:latin typeface="맑은 고딕" charset="0"/>
              <a:ea typeface="맑은 고딕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0" kern="0" dirty="0">
              <a:solidFill>
                <a:schemeClr val="tx1"/>
              </a:solidFill>
              <a:effectLst/>
              <a:latin typeface="맑은 고딕" charset="0"/>
              <a:ea typeface="맑은 고딕" charset="0"/>
            </a:endParaRPr>
          </a:p>
          <a:p>
            <a:pPr marL="914400" lvl="1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과전류보호기능이 없는 장치에서는 </a:t>
            </a:r>
            <a:r>
              <a:rPr lang="en-US" altLang="ko-KR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‘+’, ‘-’</a:t>
            </a: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를</a:t>
            </a:r>
            <a:r>
              <a:rPr lang="en-US" altLang="ko-KR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Short </a:t>
            </a: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하지 말자</a:t>
            </a:r>
            <a:r>
              <a:rPr lang="en-US" altLang="ko-KR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.</a:t>
            </a:r>
          </a:p>
          <a:p>
            <a:pPr marL="1257300" lvl="2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장비 화재 위험</a:t>
            </a:r>
            <a:endParaRPr lang="en-US" altLang="ko-KR" sz="2000" b="0" kern="0" dirty="0">
              <a:solidFill>
                <a:schemeClr val="tx1"/>
              </a:solidFill>
              <a:effectLst/>
              <a:latin typeface="맑은 고딕" charset="0"/>
              <a:ea typeface="맑은 고딕" charset="0"/>
            </a:endParaRPr>
          </a:p>
          <a:p>
            <a:pPr marL="914400" lvl="1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GP-4303DU</a:t>
            </a: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과전류보호기능 있음</a:t>
            </a:r>
            <a:r>
              <a:rPr lang="en-US" altLang="ko-KR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.</a:t>
            </a:r>
          </a:p>
          <a:p>
            <a:pPr marL="1371600" lvl="2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정상 상태 </a:t>
            </a:r>
            <a:r>
              <a:rPr lang="en-US" altLang="ko-KR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CV </a:t>
            </a: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램프 점등</a:t>
            </a:r>
            <a:r>
              <a:rPr lang="en-US" altLang="ko-KR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.</a:t>
            </a:r>
          </a:p>
          <a:p>
            <a:pPr marL="1371600" lvl="2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쇼트 상태 </a:t>
            </a:r>
            <a:r>
              <a:rPr lang="en-US" altLang="ko-KR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CC </a:t>
            </a: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램프 점등</a:t>
            </a:r>
            <a:r>
              <a:rPr lang="en-US" altLang="ko-KR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.</a:t>
            </a:r>
          </a:p>
          <a:p>
            <a:pPr marL="1371600" lvl="2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최대 </a:t>
            </a:r>
            <a:r>
              <a:rPr lang="en-US" altLang="ko-KR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3A </a:t>
            </a: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전류 공급 주의 </a:t>
            </a:r>
            <a:r>
              <a:rPr lang="en-US" altLang="ko-KR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=&gt; 1A</a:t>
            </a:r>
            <a:r>
              <a:rPr lang="ko-KR" altLang="en-US" sz="2000" b="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이하로 줄여 사용 권고</a:t>
            </a:r>
            <a:endParaRPr lang="en-US" altLang="ko-KR" sz="2000" b="0" kern="0" dirty="0">
              <a:solidFill>
                <a:schemeClr val="tx1"/>
              </a:solidFill>
              <a:effectLst/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1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5C2A88-BCEB-4F9F-B102-876E46D3FCBF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881" y="155401"/>
            <a:ext cx="8230870" cy="66992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dirty="0" err="1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멀티미터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(</a:t>
            </a: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DMM)</a:t>
            </a:r>
            <a:endParaRPr lang="ko-KR" altLang="en-US" sz="3600" b="1" strike="noStrike" cap="none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pic>
        <p:nvPicPr>
          <p:cNvPr id="6" name="Picture 10" descr="DMMì ëí ì´ë¯¸ì§ ê²ìê²°ê³¼">
            <a:extLst>
              <a:ext uri="{FF2B5EF4-FFF2-40B4-BE49-F238E27FC236}">
                <a16:creationId xmlns:a16="http://schemas.microsoft.com/office/drawing/2014/main" id="{F1E2FDB6-765C-4291-A046-A35CBF41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" y="980728"/>
            <a:ext cx="4919972" cy="57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B77AA0-8E9B-4C7C-A0F6-D466D4FD3173}"/>
              </a:ext>
            </a:extLst>
          </p:cNvPr>
          <p:cNvSpPr/>
          <p:nvPr/>
        </p:nvSpPr>
        <p:spPr bwMode="auto">
          <a:xfrm>
            <a:off x="869447" y="6408099"/>
            <a:ext cx="3205214" cy="449901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DMM(</a:t>
            </a: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디지털 </a:t>
            </a:r>
            <a:r>
              <a:rPr kumimoji="1" lang="ko-KR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멀티미터</a:t>
            </a: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)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9369F7C-BA49-4A22-A47A-5EC3846A1F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12970" y="1230441"/>
            <a:ext cx="5339550" cy="517765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254000" indent="-254000" algn="l" defTabSz="9144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000" b="0" strike="noStrike" cap="none" dirty="0">
                <a:latin typeface="맑은 고딕" charset="0"/>
                <a:ea typeface="맑은 고딕" charset="0"/>
              </a:rPr>
              <a:t>측정 항목</a:t>
            </a:r>
            <a:endParaRPr lang="en-US" altLang="ko-KR" sz="2000" b="0" strike="noStrike" cap="none" dirty="0">
              <a:latin typeface="맑은 고딕" charset="0"/>
              <a:ea typeface="맑은 고딕" charset="0"/>
            </a:endParaRPr>
          </a:p>
          <a:p>
            <a:pPr marL="7064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+mj-ea"/>
              <a:buAutoNum type="circleNumDbPlain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전압 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측정 대상과 기준점과의 전위차 측정</a:t>
            </a:r>
            <a:endParaRPr lang="en-US" altLang="ko-KR" sz="1600" b="0" dirty="0">
              <a:latin typeface="맑은 고딕" charset="0"/>
              <a:ea typeface="맑은 고딕" charset="0"/>
            </a:endParaRPr>
          </a:p>
          <a:p>
            <a:pPr marL="7064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+mj-ea"/>
              <a:buAutoNum type="circleNumDbPlain"/>
            </a:pPr>
            <a:r>
              <a:rPr lang="ko-KR" altLang="en-US" sz="1600" b="0" strike="noStrike" cap="none" dirty="0">
                <a:latin typeface="맑은 고딕" charset="0"/>
                <a:ea typeface="맑은 고딕" charset="0"/>
              </a:rPr>
              <a:t>전류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측정 대상을 통과하는 전류 측정</a:t>
            </a:r>
            <a:endParaRPr lang="en-US" altLang="ko-KR" sz="1600" b="0" strike="noStrike" cap="none" dirty="0">
              <a:latin typeface="맑은 고딕" charset="0"/>
              <a:ea typeface="맑은 고딕" charset="0"/>
            </a:endParaRPr>
          </a:p>
          <a:p>
            <a:pPr marL="7064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+mj-ea"/>
              <a:buAutoNum type="circleNumDbPlain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저항 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전류를 제한하는 정도를 측정</a:t>
            </a:r>
            <a:endParaRPr lang="en-US" altLang="ko-KR" sz="1600" b="0" strike="noStrike" cap="none" dirty="0">
              <a:latin typeface="맑은 고딕" charset="0"/>
              <a:ea typeface="맑은 고딕" charset="0"/>
            </a:endParaRPr>
          </a:p>
          <a:p>
            <a:pPr marL="254000" indent="-254000" algn="l" defTabSz="9144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dirty="0">
                <a:latin typeface="맑은 고딕" charset="0"/>
                <a:ea typeface="맑은 고딕" charset="0"/>
              </a:rPr>
              <a:t>DMM</a:t>
            </a:r>
            <a:r>
              <a:rPr lang="ko-KR" altLang="en-US" sz="2000" b="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Setting</a:t>
            </a:r>
            <a:endParaRPr lang="en-US" altLang="ko-KR" sz="2000" b="0" strike="noStrike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064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+mj-ea"/>
              <a:buAutoNum type="circleNumDbPlain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로터리 스위치 조작</a:t>
            </a:r>
            <a:endParaRPr lang="en-US" altLang="ko-KR" sz="1600" b="0" dirty="0">
              <a:latin typeface="맑은 고딕" charset="0"/>
              <a:ea typeface="맑은 고딕" charset="0"/>
            </a:endParaRPr>
          </a:p>
          <a:p>
            <a:pPr marL="7064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+mj-ea"/>
              <a:buAutoNum type="circleNumDbPlain"/>
            </a:pPr>
            <a:r>
              <a:rPr lang="en-US" altLang="ko-KR" sz="1600" b="0" dirty="0">
                <a:latin typeface="맑은 고딕" charset="0"/>
                <a:ea typeface="맑은 고딕" charset="0"/>
              </a:rPr>
              <a:t>Probe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조작</a:t>
            </a:r>
            <a:endParaRPr lang="en-US" altLang="ko-KR" sz="1600" b="0" dirty="0">
              <a:latin typeface="맑은 고딕" charset="0"/>
              <a:ea typeface="맑은 고딕" charset="0"/>
            </a:endParaRPr>
          </a:p>
          <a:p>
            <a:pPr marL="254000" indent="-2540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2000" b="0" dirty="0">
                <a:latin typeface="맑은 고딕" charset="0"/>
                <a:ea typeface="맑은 고딕" charset="0"/>
              </a:rPr>
              <a:t>DMM</a:t>
            </a:r>
            <a:r>
              <a:rPr lang="ko-KR" altLang="en-US" sz="2000" b="0" dirty="0">
                <a:latin typeface="맑은 고딕" charset="0"/>
                <a:ea typeface="맑은 고딕" charset="0"/>
              </a:rPr>
              <a:t>으로 대상 측정하기</a:t>
            </a:r>
            <a:endParaRPr lang="en-US" altLang="ko-KR" sz="2000" b="0" dirty="0">
              <a:latin typeface="맑은 고딕" charset="0"/>
              <a:ea typeface="맑은 고딕" charset="0"/>
            </a:endParaRPr>
          </a:p>
          <a:p>
            <a:pPr marL="7064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+mj-ea"/>
              <a:buAutoNum type="circleNumDbPlain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전압 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측정 대상의 단자를 측정</a:t>
            </a:r>
            <a:endParaRPr lang="en-US" altLang="ko-KR" sz="1600" b="0" dirty="0">
              <a:latin typeface="맑은 고딕" charset="0"/>
              <a:ea typeface="맑은 고딕" charset="0"/>
            </a:endParaRPr>
          </a:p>
          <a:p>
            <a:pPr marL="7064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+mj-ea"/>
              <a:buAutoNum type="circleNumDbPlain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전류 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측정 대상 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line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을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끊고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측정</a:t>
            </a:r>
            <a:endParaRPr lang="en-US" altLang="ko-KR" sz="1600" b="0" dirty="0">
              <a:latin typeface="맑은 고딕" charset="0"/>
              <a:ea typeface="맑은 고딕" charset="0"/>
            </a:endParaRPr>
          </a:p>
          <a:p>
            <a:pPr marL="7064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+mj-ea"/>
              <a:buAutoNum type="circleNumDbPlain"/>
            </a:pPr>
            <a:r>
              <a:rPr lang="ko-KR" altLang="en-US" sz="1600" b="0" dirty="0">
                <a:latin typeface="맑은 고딕" charset="0"/>
                <a:ea typeface="맑은 고딕" charset="0"/>
              </a:rPr>
              <a:t>저항 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1600" b="0" dirty="0">
                <a:latin typeface="맑은 고딕" charset="0"/>
                <a:ea typeface="맑은 고딕" charset="0"/>
              </a:rPr>
              <a:t>전원 연결 없이 측정 대상 단품으로 측정</a:t>
            </a:r>
            <a:r>
              <a:rPr lang="en-US" altLang="ko-KR" sz="1600" b="0" dirty="0">
                <a:latin typeface="맑은 고딕" charset="0"/>
                <a:ea typeface="맑은 고딕" charset="0"/>
              </a:rPr>
              <a:t>.</a:t>
            </a:r>
          </a:p>
          <a:p>
            <a:pPr marL="0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lang="en-US" altLang="ko-KR" sz="2000" b="0" strike="noStrike" cap="none" dirty="0">
              <a:latin typeface="맑은 고딕" charset="0"/>
              <a:ea typeface="맑은 고딕" charset="0"/>
            </a:endParaRPr>
          </a:p>
          <a:p>
            <a:pPr marL="254000" indent="-254000" algn="l" defTabSz="9144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endParaRPr lang="en-US" altLang="ko-KR" sz="2000" b="0" dirty="0">
              <a:latin typeface="맑은 고딕" charset="0"/>
              <a:ea typeface="맑은 고딕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A5E3D50-6831-4AFC-9B19-BD07A8D24F01}"/>
              </a:ext>
            </a:extLst>
          </p:cNvPr>
          <p:cNvSpPr/>
          <p:nvPr/>
        </p:nvSpPr>
        <p:spPr bwMode="auto">
          <a:xfrm>
            <a:off x="1877408" y="3933056"/>
            <a:ext cx="1254432" cy="12241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1144354-4583-4F7B-927D-D23987A6CBBF}"/>
              </a:ext>
            </a:extLst>
          </p:cNvPr>
          <p:cNvSpPr/>
          <p:nvPr/>
        </p:nvSpPr>
        <p:spPr bwMode="auto">
          <a:xfrm>
            <a:off x="971600" y="5193044"/>
            <a:ext cx="2808311" cy="70226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AAEE415-E0B4-4A50-AB14-714E0FD4E5A2}"/>
              </a:ext>
            </a:extLst>
          </p:cNvPr>
          <p:cNvSpPr txBox="1">
            <a:spLocks/>
          </p:cNvSpPr>
          <p:nvPr/>
        </p:nvSpPr>
        <p:spPr bwMode="auto">
          <a:xfrm>
            <a:off x="2030569" y="3897204"/>
            <a:ext cx="948109" cy="747201"/>
          </a:xfrm>
          <a:prstGeom prst="rect">
            <a:avLst/>
          </a:prstGeom>
          <a:noFill/>
          <a:ln w="0">
            <a:noFill/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ko-KR" sz="4000" kern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en-US" altLang="ko-KR" sz="4000" kern="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BA3D822-D192-4C59-83AD-3B35D0148142}"/>
              </a:ext>
            </a:extLst>
          </p:cNvPr>
          <p:cNvSpPr txBox="1">
            <a:spLocks/>
          </p:cNvSpPr>
          <p:nvPr/>
        </p:nvSpPr>
        <p:spPr bwMode="auto">
          <a:xfrm>
            <a:off x="280460" y="4761104"/>
            <a:ext cx="948109" cy="747201"/>
          </a:xfrm>
          <a:prstGeom prst="rect">
            <a:avLst/>
          </a:prstGeom>
          <a:noFill/>
          <a:ln w="0">
            <a:noFill/>
            <a:prstDash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265113" indent="-265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28650" indent="-1841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82663" indent="-174625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339850" indent="-1778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700213" indent="-1762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ko-KR" sz="3600" kern="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en-US" altLang="ko-KR" sz="2000" kern="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2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DMMì ëí ì´ë¯¸ì§ ê²ìê²°ê³¼">
            <a:extLst>
              <a:ext uri="{FF2B5EF4-FFF2-40B4-BE49-F238E27FC236}">
                <a16:creationId xmlns:a16="http://schemas.microsoft.com/office/drawing/2014/main" id="{2D9B7A8E-E341-432A-8459-19BCE799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" y="1098031"/>
            <a:ext cx="4919972" cy="57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6B4C98-AD60-467F-BEE1-6EE24C3E5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25" y="1071427"/>
            <a:ext cx="2776633" cy="250158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705A6DE-1519-4690-BDA3-5315CC8A6A51}"/>
              </a:ext>
            </a:extLst>
          </p:cNvPr>
          <p:cNvSpPr/>
          <p:nvPr/>
        </p:nvSpPr>
        <p:spPr bwMode="auto">
          <a:xfrm>
            <a:off x="1931078" y="4135388"/>
            <a:ext cx="1128753" cy="109381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ADB6D4-53E4-4F6F-99D3-BB3EE10D5F52}"/>
              </a:ext>
            </a:extLst>
          </p:cNvPr>
          <p:cNvSpPr/>
          <p:nvPr/>
        </p:nvSpPr>
        <p:spPr>
          <a:xfrm>
            <a:off x="4048632" y="1165899"/>
            <a:ext cx="5095368" cy="181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로터리 스위치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-&gt; ‘V’</a:t>
            </a:r>
          </a:p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빨간색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Probe(+) -&gt;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‘V’.</a:t>
            </a:r>
          </a:p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검정색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Probe(-) -&gt; ‘COM ’.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2D82A-C282-4107-8503-324156A430B8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653E5AA-2BB6-47E3-A134-C54EBBEEA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881" y="155401"/>
            <a:ext cx="8230870" cy="6699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DMM </a:t>
            </a:r>
            <a:r>
              <a:rPr lang="ko-KR" altLang="en-US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사용법 </a:t>
            </a: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– </a:t>
            </a:r>
            <a:r>
              <a:rPr lang="ko-KR" altLang="en-US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전압</a:t>
            </a: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mode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로 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setting 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순서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 </a:t>
            </a:r>
            <a:endParaRPr lang="ko-KR" altLang="en-US" sz="3600" b="1" strike="noStrike" cap="none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664542-9CBE-4A0E-A269-EA3E9E6A1245}"/>
              </a:ext>
            </a:extLst>
          </p:cNvPr>
          <p:cNvSpPr/>
          <p:nvPr/>
        </p:nvSpPr>
        <p:spPr bwMode="auto">
          <a:xfrm>
            <a:off x="1006021" y="2197224"/>
            <a:ext cx="1443667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735D4CE-1D15-4326-BA8F-FA03843CAD6C}"/>
              </a:ext>
            </a:extLst>
          </p:cNvPr>
          <p:cNvSpPr/>
          <p:nvPr/>
        </p:nvSpPr>
        <p:spPr bwMode="auto">
          <a:xfrm>
            <a:off x="2397789" y="5517232"/>
            <a:ext cx="662043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8390C41-C606-4C8C-98B1-E11FEAD65592}"/>
              </a:ext>
            </a:extLst>
          </p:cNvPr>
          <p:cNvSpPr/>
          <p:nvPr/>
        </p:nvSpPr>
        <p:spPr bwMode="auto">
          <a:xfrm>
            <a:off x="2881210" y="5117882"/>
            <a:ext cx="662043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127417-6E14-47A8-ADE6-2243868E11F5}"/>
              </a:ext>
            </a:extLst>
          </p:cNvPr>
          <p:cNvGrpSpPr/>
          <p:nvPr/>
        </p:nvGrpSpPr>
        <p:grpSpPr>
          <a:xfrm>
            <a:off x="4349143" y="4031668"/>
            <a:ext cx="3159662" cy="2546985"/>
            <a:chOff x="4572000" y="3916080"/>
            <a:chExt cx="3159662" cy="254698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BB7538B-A3CC-4DE9-8D57-0E347C0C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3916080"/>
              <a:ext cx="3159662" cy="254698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3772B3F-8B58-4072-BFBC-945FBE3A0550}"/>
                </a:ext>
              </a:extLst>
            </p:cNvPr>
            <p:cNvSpPr/>
            <p:nvPr/>
          </p:nvSpPr>
          <p:spPr bwMode="auto">
            <a:xfrm>
              <a:off x="4723719" y="5517232"/>
              <a:ext cx="1443667" cy="72008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B95AE48-EFC3-4753-BF2C-D0D8271799BF}"/>
                </a:ext>
              </a:extLst>
            </p:cNvPr>
            <p:cNvSpPr/>
            <p:nvPr/>
          </p:nvSpPr>
          <p:spPr bwMode="auto">
            <a:xfrm>
              <a:off x="5998904" y="4717056"/>
              <a:ext cx="1443667" cy="72008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C09ABC9-EC81-4150-94C8-2668652FFB5E}"/>
              </a:ext>
            </a:extLst>
          </p:cNvPr>
          <p:cNvSpPr/>
          <p:nvPr/>
        </p:nvSpPr>
        <p:spPr bwMode="auto">
          <a:xfrm rot="15550728">
            <a:off x="1230362" y="3292492"/>
            <a:ext cx="877131" cy="36613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5FFC411-F982-47F5-974C-F07F02F4C214}"/>
              </a:ext>
            </a:extLst>
          </p:cNvPr>
          <p:cNvSpPr/>
          <p:nvPr/>
        </p:nvSpPr>
        <p:spPr bwMode="auto">
          <a:xfrm>
            <a:off x="3515939" y="5654894"/>
            <a:ext cx="877131" cy="36613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91A06D3-D4C3-4629-9449-D975DF61C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804" y="1305276"/>
            <a:ext cx="1599699" cy="4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2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DMMì ëí ì´ë¯¸ì§ ê²ìê²°ê³¼">
            <a:extLst>
              <a:ext uri="{FF2B5EF4-FFF2-40B4-BE49-F238E27FC236}">
                <a16:creationId xmlns:a16="http://schemas.microsoft.com/office/drawing/2014/main" id="{2D9B7A8E-E341-432A-8459-19BCE799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" y="1098031"/>
            <a:ext cx="4919972" cy="57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705A6DE-1519-4690-BDA3-5315CC8A6A51}"/>
              </a:ext>
            </a:extLst>
          </p:cNvPr>
          <p:cNvSpPr/>
          <p:nvPr/>
        </p:nvSpPr>
        <p:spPr bwMode="auto">
          <a:xfrm>
            <a:off x="1952964" y="4112564"/>
            <a:ext cx="1106867" cy="11166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ADB6D4-53E4-4F6F-99D3-BB3EE10D5F52}"/>
              </a:ext>
            </a:extLst>
          </p:cNvPr>
          <p:cNvSpPr/>
          <p:nvPr/>
        </p:nvSpPr>
        <p:spPr>
          <a:xfrm>
            <a:off x="4048632" y="1165899"/>
            <a:ext cx="5095368" cy="181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로터리 스위치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-&gt; ‘A’</a:t>
            </a:r>
          </a:p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빨간색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Probe(+) -&gt;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‘20A’</a:t>
            </a:r>
          </a:p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검정색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Probe(-) -&gt; ‘COM ’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2D82A-C282-4107-8503-324156A430B8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653E5AA-2BB6-47E3-A134-C54EBBEEA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881" y="155401"/>
            <a:ext cx="8230870" cy="669925"/>
          </a:xfr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DMM </a:t>
            </a:r>
            <a:r>
              <a:rPr lang="ko-KR" altLang="en-US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사용법 </a:t>
            </a: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– </a:t>
            </a:r>
            <a:r>
              <a:rPr lang="ko-KR" altLang="en-US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전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류</a:t>
            </a: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mode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로 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setting 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순서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 </a:t>
            </a:r>
            <a:endParaRPr lang="ko-KR" altLang="en-US" sz="3600" b="1" strike="noStrike" cap="none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735D4CE-1D15-4326-BA8F-FA03843CAD6C}"/>
              </a:ext>
            </a:extLst>
          </p:cNvPr>
          <p:cNvSpPr/>
          <p:nvPr/>
        </p:nvSpPr>
        <p:spPr bwMode="auto">
          <a:xfrm>
            <a:off x="2397789" y="5517232"/>
            <a:ext cx="662043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8390C41-C606-4C8C-98B1-E11FEAD65592}"/>
              </a:ext>
            </a:extLst>
          </p:cNvPr>
          <p:cNvSpPr/>
          <p:nvPr/>
        </p:nvSpPr>
        <p:spPr bwMode="auto">
          <a:xfrm>
            <a:off x="1441356" y="5117882"/>
            <a:ext cx="662043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5FFC411-F982-47F5-974C-F07F02F4C214}"/>
              </a:ext>
            </a:extLst>
          </p:cNvPr>
          <p:cNvSpPr/>
          <p:nvPr/>
        </p:nvSpPr>
        <p:spPr bwMode="auto">
          <a:xfrm>
            <a:off x="3515939" y="5654894"/>
            <a:ext cx="877131" cy="36613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F16398-4877-4500-9F81-A8B1EF7F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5" y="1079674"/>
            <a:ext cx="3105150" cy="208597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E664542-9CBE-4A0E-A269-EA3E9E6A1245}"/>
              </a:ext>
            </a:extLst>
          </p:cNvPr>
          <p:cNvSpPr/>
          <p:nvPr/>
        </p:nvSpPr>
        <p:spPr bwMode="auto">
          <a:xfrm>
            <a:off x="1006021" y="2389734"/>
            <a:ext cx="1261723" cy="62068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C09ABC9-EC81-4150-94C8-2668652FFB5E}"/>
              </a:ext>
            </a:extLst>
          </p:cNvPr>
          <p:cNvSpPr/>
          <p:nvPr/>
        </p:nvSpPr>
        <p:spPr bwMode="auto">
          <a:xfrm rot="14581088">
            <a:off x="1495006" y="3411118"/>
            <a:ext cx="1018717" cy="36613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C0A0AB-35B1-4B54-ACD0-30D7ADFFC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631" y="4664798"/>
            <a:ext cx="2967689" cy="1919060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CEAA5F10-059E-475A-8AFD-324A069DCD1B}"/>
              </a:ext>
            </a:extLst>
          </p:cNvPr>
          <p:cNvSpPr/>
          <p:nvPr/>
        </p:nvSpPr>
        <p:spPr bwMode="auto">
          <a:xfrm>
            <a:off x="6576788" y="5794430"/>
            <a:ext cx="875532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889FBCE-B11A-4B4C-AC00-7B2736A6B962}"/>
              </a:ext>
            </a:extLst>
          </p:cNvPr>
          <p:cNvSpPr/>
          <p:nvPr/>
        </p:nvSpPr>
        <p:spPr bwMode="auto">
          <a:xfrm>
            <a:off x="4601018" y="5264288"/>
            <a:ext cx="787129" cy="57367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16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DMMì ëí ì´ë¯¸ì§ ê²ìê²°ê³¼">
            <a:extLst>
              <a:ext uri="{FF2B5EF4-FFF2-40B4-BE49-F238E27FC236}">
                <a16:creationId xmlns:a16="http://schemas.microsoft.com/office/drawing/2014/main" id="{2D9B7A8E-E341-432A-8459-19BCE799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" y="1098031"/>
            <a:ext cx="4919972" cy="57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705A6DE-1519-4690-BDA3-5315CC8A6A51}"/>
              </a:ext>
            </a:extLst>
          </p:cNvPr>
          <p:cNvSpPr/>
          <p:nvPr/>
        </p:nvSpPr>
        <p:spPr bwMode="auto">
          <a:xfrm>
            <a:off x="1952964" y="4112564"/>
            <a:ext cx="1106867" cy="11166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2D82A-C282-4107-8503-324156A430B8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653E5AA-2BB6-47E3-A134-C54EBBEEA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881" y="155401"/>
            <a:ext cx="8230870" cy="66992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DMM </a:t>
            </a:r>
            <a:r>
              <a:rPr lang="ko-KR" altLang="en-US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사용법 </a:t>
            </a: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– </a:t>
            </a:r>
            <a:r>
              <a:rPr lang="ko-KR" altLang="en-US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전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류</a:t>
            </a:r>
            <a:r>
              <a:rPr lang="en-US" altLang="ko-KR" sz="3600" b="1" strike="noStrike" cap="none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Scale 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변경</a:t>
            </a:r>
            <a:endParaRPr lang="ko-KR" altLang="en-US" sz="3600" b="1" strike="noStrike" cap="none" dirty="0">
              <a:solidFill>
                <a:schemeClr val="tx1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735D4CE-1D15-4326-BA8F-FA03843CAD6C}"/>
              </a:ext>
            </a:extLst>
          </p:cNvPr>
          <p:cNvSpPr/>
          <p:nvPr/>
        </p:nvSpPr>
        <p:spPr bwMode="auto">
          <a:xfrm>
            <a:off x="1871191" y="5373216"/>
            <a:ext cx="1188641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5FFC411-F982-47F5-974C-F07F02F4C214}"/>
              </a:ext>
            </a:extLst>
          </p:cNvPr>
          <p:cNvSpPr/>
          <p:nvPr/>
        </p:nvSpPr>
        <p:spPr bwMode="auto">
          <a:xfrm>
            <a:off x="3515939" y="5654894"/>
            <a:ext cx="877131" cy="36613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F16398-4877-4500-9F81-A8B1EF7F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5" y="1079674"/>
            <a:ext cx="3105150" cy="208597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E664542-9CBE-4A0E-A269-EA3E9E6A1245}"/>
              </a:ext>
            </a:extLst>
          </p:cNvPr>
          <p:cNvSpPr/>
          <p:nvPr/>
        </p:nvSpPr>
        <p:spPr bwMode="auto">
          <a:xfrm>
            <a:off x="897490" y="1996301"/>
            <a:ext cx="1261723" cy="62068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C09ABC9-EC81-4150-94C8-2668652FFB5E}"/>
              </a:ext>
            </a:extLst>
          </p:cNvPr>
          <p:cNvSpPr/>
          <p:nvPr/>
        </p:nvSpPr>
        <p:spPr bwMode="auto">
          <a:xfrm rot="14581088">
            <a:off x="1495006" y="3411118"/>
            <a:ext cx="1018717" cy="36613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C0A0AB-35B1-4B54-ACD0-30D7ADFFC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631" y="4664798"/>
            <a:ext cx="2967689" cy="1919060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CEAA5F10-059E-475A-8AFD-324A069DCD1B}"/>
              </a:ext>
            </a:extLst>
          </p:cNvPr>
          <p:cNvSpPr/>
          <p:nvPr/>
        </p:nvSpPr>
        <p:spPr bwMode="auto">
          <a:xfrm>
            <a:off x="6576788" y="5794430"/>
            <a:ext cx="875532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889FBCE-B11A-4B4C-AC00-7B2736A6B962}"/>
              </a:ext>
            </a:extLst>
          </p:cNvPr>
          <p:cNvSpPr/>
          <p:nvPr/>
        </p:nvSpPr>
        <p:spPr bwMode="auto">
          <a:xfrm>
            <a:off x="5470824" y="5877272"/>
            <a:ext cx="787129" cy="57367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B33AB4-4CA0-43AA-9A3E-F1FA023D1AEB}"/>
              </a:ext>
            </a:extLst>
          </p:cNvPr>
          <p:cNvSpPr/>
          <p:nvPr/>
        </p:nvSpPr>
        <p:spPr>
          <a:xfrm>
            <a:off x="4048632" y="1165899"/>
            <a:ext cx="5095368" cy="181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로터리 스위치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-&gt; ‘mA’</a:t>
            </a:r>
          </a:p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빨간색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Probe(+) -&gt;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‘mA’</a:t>
            </a:r>
          </a:p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검정색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Probe(-) -&gt; ‘COM ’</a:t>
            </a:r>
          </a:p>
        </p:txBody>
      </p:sp>
    </p:spTree>
    <p:extLst>
      <p:ext uri="{BB962C8B-B14F-4D97-AF65-F5344CB8AC3E}">
        <p14:creationId xmlns:p14="http://schemas.microsoft.com/office/powerpoint/2010/main" val="204460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02573F-6216-429A-93C8-931B6DA72697}"/>
              </a:ext>
            </a:extLst>
          </p:cNvPr>
          <p:cNvSpPr/>
          <p:nvPr/>
        </p:nvSpPr>
        <p:spPr bwMode="auto">
          <a:xfrm>
            <a:off x="-6906" y="0"/>
            <a:ext cx="9144000" cy="98072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4FB0786-2C23-4B19-8D9A-CBE7997F6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881" y="155401"/>
            <a:ext cx="8230870" cy="66992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3600" dirty="0" err="1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멀티미터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(DMM)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altLang="en-US" sz="3600" dirty="0">
                <a:solidFill>
                  <a:srgbClr val="FF0000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주의</a:t>
            </a:r>
            <a:r>
              <a:rPr lang="en-US" altLang="ko-KR" sz="3600" dirty="0">
                <a:solidFill>
                  <a:srgbClr val="FF0000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altLang="en-US" sz="3600" dirty="0">
                <a:solidFill>
                  <a:srgbClr val="FF0000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사항 </a:t>
            </a:r>
            <a:r>
              <a:rPr lang="en-US" altLang="ko-KR" sz="3600" dirty="0">
                <a:solidFill>
                  <a:srgbClr val="FF0000"/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!!</a:t>
            </a:r>
            <a:endParaRPr lang="ko-KR" altLang="en-US" sz="3600" b="1" strike="noStrike" cap="none" dirty="0">
              <a:solidFill>
                <a:srgbClr val="FF0000"/>
              </a:solidFill>
              <a:effectLst>
                <a:outerShdw blurRad="38100" dist="38100" dir="2700000" sx="1000" sy="1000" algn="tl">
                  <a:srgbClr val="C0C0C0"/>
                </a:outerShdw>
              </a:effectLst>
              <a:latin typeface="맑은 고딕" charset="0"/>
              <a:ea typeface="맑은 고딕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A514E24-572C-417C-95FF-2918F9EFE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96752"/>
            <a:ext cx="8230870" cy="452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※ </a:t>
            </a:r>
            <a:r>
              <a:rPr lang="ko-KR" altLang="en-US" sz="28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측정</a:t>
            </a:r>
            <a:r>
              <a:rPr lang="en-US" altLang="ko-KR" sz="28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</a:t>
            </a:r>
            <a:r>
              <a:rPr lang="ko-KR" altLang="en-US" sz="28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제한</a:t>
            </a:r>
            <a:r>
              <a:rPr lang="en-US" altLang="ko-KR" sz="28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</a:t>
            </a:r>
            <a:r>
              <a:rPr lang="ko-KR" altLang="en-US" sz="2800" kern="0" dirty="0" err="1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전류값</a:t>
            </a:r>
            <a:r>
              <a:rPr lang="ko-KR" altLang="en-US" sz="28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이상 측정 금지</a:t>
            </a:r>
            <a:endParaRPr lang="en-US" altLang="ko-KR" sz="2800" kern="0" dirty="0">
              <a:solidFill>
                <a:schemeClr val="tx1"/>
              </a:solidFill>
              <a:effectLst/>
              <a:latin typeface="맑은 고딕" charset="0"/>
              <a:ea typeface="맑은 고딕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kern="0" dirty="0">
              <a:solidFill>
                <a:schemeClr val="tx1"/>
              </a:solidFill>
              <a:effectLst/>
              <a:latin typeface="맑은 고딕" charset="0"/>
              <a:ea typeface="맑은 고딕" charset="0"/>
            </a:endParaRPr>
          </a:p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altLang="ko-KR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GP-4303DU</a:t>
            </a:r>
            <a:r>
              <a:rPr lang="ko-KR" altLang="en-US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의 경우</a:t>
            </a:r>
            <a:endParaRPr lang="en-US" altLang="ko-KR" sz="2000" kern="0" dirty="0">
              <a:solidFill>
                <a:schemeClr val="tx1"/>
              </a:solidFill>
              <a:effectLst/>
              <a:latin typeface="맑은 고딕" charset="0"/>
              <a:ea typeface="맑은 고딕" charset="0"/>
            </a:endParaRPr>
          </a:p>
          <a:p>
            <a:pPr marL="706437" lvl="1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로터리 스위치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-&gt; ‘mA’</a:t>
            </a:r>
          </a:p>
          <a:p>
            <a:pPr marL="706437" lvl="1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빨간색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Probe(+) -&gt;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‘mA’</a:t>
            </a:r>
          </a:p>
          <a:p>
            <a:pPr marL="706437" lvl="1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kern="0" dirty="0" err="1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파워서플라이</a:t>
            </a:r>
            <a:r>
              <a:rPr lang="en-US" altLang="ko-KR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</a:t>
            </a:r>
            <a:r>
              <a:rPr lang="ko-KR" altLang="en-US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출력전류 측정</a:t>
            </a:r>
            <a:endParaRPr lang="en-US" altLang="ko-KR" sz="2000" kern="0" dirty="0">
              <a:solidFill>
                <a:schemeClr val="tx1"/>
              </a:solidFill>
              <a:effectLst/>
              <a:latin typeface="맑은 고딕" charset="0"/>
              <a:ea typeface="맑은 고딕" charset="0"/>
            </a:endParaRPr>
          </a:p>
          <a:p>
            <a:pPr marL="249237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ko-KR" altLang="en-US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과전류보호기능 없는 </a:t>
            </a:r>
            <a:r>
              <a:rPr lang="ko-KR" altLang="en-US" sz="2000" kern="0" dirty="0" err="1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파워서플라이의</a:t>
            </a:r>
            <a:r>
              <a:rPr lang="ko-KR" altLang="en-US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전류를 </a:t>
            </a:r>
            <a:r>
              <a:rPr lang="ko-KR" altLang="en-US" sz="2000" kern="0" dirty="0" err="1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측정시</a:t>
            </a:r>
            <a:r>
              <a:rPr lang="ko-KR" altLang="en-US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주의</a:t>
            </a:r>
            <a:endParaRPr lang="en-US" altLang="ko-KR" sz="2000" kern="0" dirty="0">
              <a:solidFill>
                <a:schemeClr val="tx1"/>
              </a:solidFill>
              <a:effectLst/>
              <a:latin typeface="맑은 고딕" charset="0"/>
              <a:ea typeface="맑은 고딕" charset="0"/>
            </a:endParaRPr>
          </a:p>
          <a:p>
            <a:pPr marL="706437" lvl="1" indent="-342900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000" kern="0" dirty="0" err="1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파워서플라이</a:t>
            </a:r>
            <a:r>
              <a:rPr lang="en-US" altLang="ko-KR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 </a:t>
            </a:r>
            <a:r>
              <a:rPr lang="ko-KR" altLang="en-US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파손</a:t>
            </a:r>
            <a:r>
              <a:rPr lang="en-US" altLang="ko-KR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, DMM </a:t>
            </a:r>
            <a:r>
              <a:rPr lang="ko-KR" altLang="en-US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파손</a:t>
            </a:r>
            <a:r>
              <a:rPr lang="en-US" altLang="ko-KR" sz="2000" kern="0" dirty="0">
                <a:solidFill>
                  <a:schemeClr val="tx1"/>
                </a:solidFill>
                <a:effectLst/>
                <a:latin typeface="맑은 고딕" charset="0"/>
                <a:ea typeface="맑은 고딕" charset="0"/>
              </a:rPr>
              <a:t>.</a:t>
            </a:r>
            <a:endParaRPr lang="ko-KR" altLang="en-US" sz="2000" kern="0" dirty="0">
              <a:solidFill>
                <a:schemeClr val="tx1"/>
              </a:solidFill>
              <a:effectLst/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692970"/>
      </p:ext>
    </p:extLst>
  </p:cSld>
  <p:clrMapOvr>
    <a:masterClrMapping/>
  </p:clrMapOvr>
</p:sld>
</file>

<file path=ppt/theme/theme1.xml><?xml version="1.0" encoding="utf-8"?>
<a:theme xmlns:a="http://schemas.openxmlformats.org/drawingml/2006/main" name="Report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4408</TotalTime>
  <Pages>16</Pages>
  <Words>909</Words>
  <Characters>0</Characters>
  <Application>Microsoft Office PowerPoint</Application>
  <DocSecurity>0</DocSecurity>
  <PresentationFormat>화면 슬라이드 쇼(4:3)</PresentationFormat>
  <Lines>0</Lines>
  <Paragraphs>211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HY헤드라인M</vt:lpstr>
      <vt:lpstr>굴림</vt:lpstr>
      <vt:lpstr>맑은 고딕</vt:lpstr>
      <vt:lpstr>Arial</vt:lpstr>
      <vt:lpstr>Century Gothic</vt:lpstr>
      <vt:lpstr>Times New Roman</vt:lpstr>
      <vt:lpstr>Report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A-2 Measurement of Resistance_Ohm's law</vt:lpstr>
      <vt:lpstr>DC 파워서플라이(PS)</vt:lpstr>
      <vt:lpstr>DC 파워서플라이(PS)</vt:lpstr>
      <vt:lpstr>DC 파워서플라이(PS) 주의 사항 !!</vt:lpstr>
      <vt:lpstr>멀티미터(DMM)</vt:lpstr>
      <vt:lpstr>DMM 사용법 – 전압 mode로 setting 순서 </vt:lpstr>
      <vt:lpstr>DMM 사용법 – 전류 mode로 setting 순서 </vt:lpstr>
      <vt:lpstr>DMM 사용법 – 전류 Scale 변경</vt:lpstr>
      <vt:lpstr>멀티미터(DMM) 주의 사항 !!</vt:lpstr>
      <vt:lpstr>DMM 사용법 – 저항 mode로 setting 순서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inha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spice 사용법</dc:title>
  <dc:creator>이상곤</dc:creator>
  <cp:lastModifiedBy>이 상곤</cp:lastModifiedBy>
  <cp:revision>130</cp:revision>
  <cp:lastPrinted>2019-02-28T01:57:48Z</cp:lastPrinted>
  <dcterms:modified xsi:type="dcterms:W3CDTF">2019-03-10T06:25:21Z</dcterms:modified>
</cp:coreProperties>
</file>